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4"/>
  </p:notesMasterIdLst>
  <p:handoutMasterIdLst>
    <p:handoutMasterId r:id="rId15"/>
  </p:handoutMasterIdLst>
  <p:sldIdLst>
    <p:sldId id="256" r:id="rId5"/>
    <p:sldId id="317" r:id="rId6"/>
    <p:sldId id="302" r:id="rId7"/>
    <p:sldId id="318" r:id="rId8"/>
    <p:sldId id="315" r:id="rId9"/>
    <p:sldId id="313" r:id="rId10"/>
    <p:sldId id="316" r:id="rId11"/>
    <p:sldId id="298" r:id="rId12"/>
    <p:sldId id="280" r:id="rId13"/>
  </p:sldIdLst>
  <p:sldSz cx="9144000" cy="6858000" type="screen4x3"/>
  <p:notesSz cx="6797675" cy="9874250"/>
  <p:defaultTextStyle>
    <a:defPPr>
      <a:defRPr lang="it-IT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E0000"/>
    <a:srgbClr val="482400"/>
    <a:srgbClr val="542A00"/>
    <a:srgbClr val="553F28"/>
    <a:srgbClr val="F7B909"/>
    <a:srgbClr val="261300"/>
    <a:srgbClr val="D0812A"/>
    <a:srgbClr val="B73B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912C8C85-51F0-491E-9774-3900AFEF0FD7}" styleName="Stile chiaro 2 - Colore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5A111915-BE36-4E01-A7E5-04B1672EAD32}" styleName="Stile chiaro 2 - Colore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17292A2E-F333-43FB-9621-5CBBE7FDCDCB}" styleName="Stile chiaro 2 - Colore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F2DE63D5-997A-4646-A377-4702673A728D}" styleName="Stile chiaro 2 - Colore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616DA210-FB5B-4158-B5E0-FEB733F419BA}" styleName="Stile chiar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Stile chiar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793D81CF-94F2-401A-BA57-92F5A7B2D0C5}" styleName="Stile medio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D7AC3CCA-C797-4891-BE02-D94E43425B78}" styleName="Stile medio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essuno stile, griglia tabel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986" autoAdjust="0"/>
    <p:restoredTop sz="95572" autoAdjust="0"/>
  </p:normalViewPr>
  <p:slideViewPr>
    <p:cSldViewPr>
      <p:cViewPr>
        <p:scale>
          <a:sx n="78" d="100"/>
          <a:sy n="78" d="100"/>
        </p:scale>
        <p:origin x="1000" y="-7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5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4324534161490757"/>
          <c:y val="0.20997358911058714"/>
          <c:w val="0.66847826086956563"/>
          <c:h val="0.56242980182598368"/>
        </c:manualLayout>
      </c:layout>
      <c:pie3DChart>
        <c:varyColors val="1"/>
        <c:ser>
          <c:idx val="0"/>
          <c:order val="0"/>
          <c:tx>
            <c:strRef>
              <c:f>Sheet1!$A$2</c:f>
              <c:strCache>
                <c:ptCount val="1"/>
                <c:pt idx="0">
                  <c:v>Est</c:v>
                </c:pt>
              </c:strCache>
            </c:strRef>
          </c:tx>
          <c:explosion val="17"/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0-50B6-4A60-8F7C-30ED9B949284}"/>
              </c:ext>
            </c:extLst>
          </c:dPt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1-50B6-4A60-8F7C-30ED9B949284}"/>
              </c:ext>
            </c:extLst>
          </c:dPt>
          <c:dPt>
            <c:idx val="2"/>
            <c:bubble3D val="0"/>
            <c:extLst>
              <c:ext xmlns:c16="http://schemas.microsoft.com/office/drawing/2014/chart" uri="{C3380CC4-5D6E-409C-BE32-E72D297353CC}">
                <c16:uniqueId val="{00000002-50B6-4A60-8F7C-30ED9B949284}"/>
              </c:ext>
            </c:extLst>
          </c:dPt>
          <c:dPt>
            <c:idx val="3"/>
            <c:bubble3D val="0"/>
            <c:extLst>
              <c:ext xmlns:c16="http://schemas.microsoft.com/office/drawing/2014/chart" uri="{C3380CC4-5D6E-409C-BE32-E72D297353CC}">
                <c16:uniqueId val="{00000003-50B6-4A60-8F7C-30ED9B949284}"/>
              </c:ext>
            </c:extLst>
          </c:dPt>
          <c:dPt>
            <c:idx val="4"/>
            <c:bubble3D val="0"/>
            <c:extLst>
              <c:ext xmlns:c16="http://schemas.microsoft.com/office/drawing/2014/chart" uri="{C3380CC4-5D6E-409C-BE32-E72D297353CC}">
                <c16:uniqueId val="{00000004-50B6-4A60-8F7C-30ED9B949284}"/>
              </c:ext>
            </c:extLst>
          </c:dPt>
          <c:dPt>
            <c:idx val="5"/>
            <c:bubble3D val="0"/>
            <c:extLst>
              <c:ext xmlns:c16="http://schemas.microsoft.com/office/drawing/2014/chart" uri="{C3380CC4-5D6E-409C-BE32-E72D297353CC}">
                <c16:uniqueId val="{00000005-50B6-4A60-8F7C-30ED9B949284}"/>
              </c:ext>
            </c:extLst>
          </c:dPt>
          <c:dLbls>
            <c:dLbl>
              <c:idx val="0"/>
              <c:spPr/>
              <c:txPr>
                <a:bodyPr/>
                <a:lstStyle/>
                <a:p>
                  <a:pPr>
                    <a:defRPr sz="1380" b="1">
                      <a:latin typeface="Arial" pitchFamily="34" charset="0"/>
                      <a:cs typeface="Arial" pitchFamily="34" charset="0"/>
                    </a:defRPr>
                  </a:pPr>
                  <a:endParaRPr lang="it-IT"/>
                </a:p>
              </c:txPr>
              <c:dLblPos val="outEnd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0B6-4A60-8F7C-30ED9B949284}"/>
                </c:ext>
              </c:extLst>
            </c:dLbl>
            <c:dLbl>
              <c:idx val="1"/>
              <c:spPr/>
              <c:txPr>
                <a:bodyPr/>
                <a:lstStyle/>
                <a:p>
                  <a:pPr>
                    <a:defRPr sz="1380" b="1">
                      <a:latin typeface="Arial" pitchFamily="34" charset="0"/>
                      <a:cs typeface="Arial" pitchFamily="34" charset="0"/>
                    </a:defRPr>
                  </a:pPr>
                  <a:endParaRPr lang="it-IT"/>
                </a:p>
              </c:txPr>
              <c:dLblPos val="outEnd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0B6-4A60-8F7C-30ED9B949284}"/>
                </c:ext>
              </c:extLst>
            </c:dLbl>
            <c:dLbl>
              <c:idx val="2"/>
              <c:spPr/>
              <c:txPr>
                <a:bodyPr/>
                <a:lstStyle/>
                <a:p>
                  <a:pPr>
                    <a:defRPr sz="1380" b="1">
                      <a:latin typeface="Arial" pitchFamily="34" charset="0"/>
                      <a:cs typeface="Arial" pitchFamily="34" charset="0"/>
                    </a:defRPr>
                  </a:pPr>
                  <a:endParaRPr lang="it-IT"/>
                </a:p>
              </c:txPr>
              <c:dLblPos val="outEnd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50B6-4A60-8F7C-30ED9B949284}"/>
                </c:ext>
              </c:extLst>
            </c:dLbl>
            <c:dLbl>
              <c:idx val="3"/>
              <c:layout>
                <c:manualLayout>
                  <c:x val="3.2238567429756118E-3"/>
                  <c:y val="-7.6253636144589021E-2"/>
                </c:manualLayout>
              </c:layout>
              <c:spPr/>
              <c:txPr>
                <a:bodyPr/>
                <a:lstStyle/>
                <a:p>
                  <a:pPr>
                    <a:defRPr sz="1380" b="1">
                      <a:latin typeface="Arial" pitchFamily="34" charset="0"/>
                      <a:cs typeface="Arial" pitchFamily="34" charset="0"/>
                    </a:defRPr>
                  </a:pPr>
                  <a:endParaRPr lang="it-IT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0B6-4A60-8F7C-30ED9B949284}"/>
                </c:ext>
              </c:extLst>
            </c:dLbl>
            <c:dLbl>
              <c:idx val="4"/>
              <c:spPr/>
              <c:txPr>
                <a:bodyPr/>
                <a:lstStyle/>
                <a:p>
                  <a:pPr>
                    <a:defRPr sz="1380" b="1">
                      <a:latin typeface="Arial" pitchFamily="34" charset="0"/>
                      <a:cs typeface="Arial" pitchFamily="34" charset="0"/>
                    </a:defRPr>
                  </a:pPr>
                  <a:endParaRPr lang="it-IT"/>
                </a:p>
              </c:txPr>
              <c:dLblPos val="outEnd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50B6-4A60-8F7C-30ED9B949284}"/>
                </c:ext>
              </c:extLst>
            </c:dLbl>
            <c:dLbl>
              <c:idx val="5"/>
              <c:spPr>
                <a:noFill/>
                <a:ln w="24985">
                  <a:noFill/>
                </a:ln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380" b="1">
                      <a:latin typeface="Arial" pitchFamily="34" charset="0"/>
                      <a:cs typeface="Arial" pitchFamily="34" charset="0"/>
                    </a:defRPr>
                  </a:pPr>
                  <a:endParaRPr lang="it-IT"/>
                </a:p>
              </c:txPr>
              <c:dLblPos val="outEnd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50B6-4A60-8F7C-30ED9B949284}"/>
                </c:ext>
              </c:extLst>
            </c:dLbl>
            <c:spPr>
              <a:noFill/>
              <a:ln w="24985">
                <a:noFill/>
              </a:ln>
            </c:spPr>
            <c:txPr>
              <a:bodyPr/>
              <a:lstStyle/>
              <a:p>
                <a:pPr>
                  <a:defRPr sz="1380" b="1">
                    <a:latin typeface="Arial" pitchFamily="34" charset="0"/>
                    <a:cs typeface="Arial" pitchFamily="34" charset="0"/>
                  </a:defRPr>
                </a:pPr>
                <a:endParaRPr lang="it-IT"/>
              </a:p>
            </c:txPr>
            <c:dLblPos val="outEnd"/>
            <c:showLegendKey val="0"/>
            <c:showVal val="1"/>
            <c:showCatName val="1"/>
            <c:showSerName val="0"/>
            <c:showPercent val="0"/>
            <c:showBubbleSize val="0"/>
            <c:separator> </c:separator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Sheet1!$B$1:$G$1</c:f>
              <c:strCache>
                <c:ptCount val="6"/>
                <c:pt idx="0">
                  <c:v>Stile/Prodotto</c:v>
                </c:pt>
                <c:pt idx="1">
                  <c:v>Acquisti</c:v>
                </c:pt>
                <c:pt idx="2">
                  <c:v>Modelli</c:v>
                </c:pt>
                <c:pt idx="3">
                  <c:v>Produzione </c:v>
                </c:pt>
                <c:pt idx="4">
                  <c:v>Commerciale</c:v>
                </c:pt>
                <c:pt idx="5">
                  <c:v>Altre</c:v>
                </c:pt>
              </c:strCache>
            </c:strRef>
          </c:cat>
          <c:val>
            <c:numRef>
              <c:f>Sheet1!$B$2:$G$2</c:f>
              <c:numCache>
                <c:formatCode>0%</c:formatCode>
                <c:ptCount val="6"/>
                <c:pt idx="0">
                  <c:v>0.27</c:v>
                </c:pt>
                <c:pt idx="1">
                  <c:v>0.09</c:v>
                </c:pt>
                <c:pt idx="2">
                  <c:v>0.17</c:v>
                </c:pt>
                <c:pt idx="3">
                  <c:v>0.28000000000000003</c:v>
                </c:pt>
                <c:pt idx="4">
                  <c:v>0.18</c:v>
                </c:pt>
                <c:pt idx="5">
                  <c:v>0.01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50B6-4A60-8F7C-30ED9B9492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 w="25034">
          <a:noFill/>
        </a:ln>
      </c:spPr>
    </c:plotArea>
    <c:plotVisOnly val="1"/>
    <c:dispBlanksAs val="zero"/>
    <c:showDLblsOverMax val="0"/>
  </c:chart>
  <c:spPr>
    <a:ln w="9339" cap="flat" cmpd="sng" algn="ctr">
      <a:solidFill>
        <a:schemeClr val="bg1"/>
      </a:solidFill>
      <a:prstDash val="solid"/>
      <a:miter lim="800000"/>
      <a:headEnd type="none" w="med" len="med"/>
      <a:tailEnd type="none" w="med" len="med"/>
    </a:ln>
  </c:spPr>
  <c:txPr>
    <a:bodyPr/>
    <a:lstStyle/>
    <a:p>
      <a:pPr>
        <a:defRPr sz="1760"/>
      </a:pPr>
      <a:endParaRPr lang="it-IT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>
            <a:extLst>
              <a:ext uri="{FF2B5EF4-FFF2-40B4-BE49-F238E27FC236}">
                <a16:creationId xmlns:a16="http://schemas.microsoft.com/office/drawing/2014/main" id="{23A0DDD9-1ABD-2816-D48F-B372A734243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6323191A-2F62-7AA6-1B51-FA0DC02E2FD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A8C8E664-EC96-4C1A-9B6E-DF23FE3F52DA}" type="datetimeFigureOut">
              <a:rPr lang="it-IT"/>
              <a:pPr>
                <a:defRPr/>
              </a:pPr>
              <a:t>12/01/2026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91F1D0F7-D5E3-9545-9574-23CC7A6AFE1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895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49EB046B-94CF-F39E-D66C-F7EF620DBDC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9688" y="9378950"/>
            <a:ext cx="2946400" cy="493713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B800E538-791D-4525-A086-F298291BAEA6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>
            <a:extLst>
              <a:ext uri="{FF2B5EF4-FFF2-40B4-BE49-F238E27FC236}">
                <a16:creationId xmlns:a16="http://schemas.microsoft.com/office/drawing/2014/main" id="{1EE5043D-DBC9-402E-928A-79C3373DBE1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8A616684-9D1A-7024-7203-41C58E5A368C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2C1261E1-B32E-431E-A3C0-6FB4A4416B3F}" type="datetimeFigureOut">
              <a:rPr lang="it-IT"/>
              <a:pPr>
                <a:defRPr/>
              </a:pPr>
              <a:t>12/01/2026</a:t>
            </a:fld>
            <a:endParaRPr lang="it-IT"/>
          </a:p>
        </p:txBody>
      </p:sp>
      <p:sp>
        <p:nvSpPr>
          <p:cNvPr id="4" name="Segnaposto immagine diapositiva 3">
            <a:extLst>
              <a:ext uri="{FF2B5EF4-FFF2-40B4-BE49-F238E27FC236}">
                <a16:creationId xmlns:a16="http://schemas.microsoft.com/office/drawing/2014/main" id="{E9489B7A-25C4-758B-2009-90C7056EECB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31863" y="741363"/>
            <a:ext cx="4933950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it-IT" noProof="0"/>
          </a:p>
        </p:txBody>
      </p:sp>
      <p:sp>
        <p:nvSpPr>
          <p:cNvPr id="5" name="Segnaposto note 4">
            <a:extLst>
              <a:ext uri="{FF2B5EF4-FFF2-40B4-BE49-F238E27FC236}">
                <a16:creationId xmlns:a16="http://schemas.microsoft.com/office/drawing/2014/main" id="{2D8809C7-137E-61DF-6C8A-5B7BD43B500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9450" y="4691063"/>
            <a:ext cx="5438775" cy="44434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noProof="0"/>
              <a:t>Fare clic per modificare stili del testo dello schema</a:t>
            </a:r>
          </a:p>
          <a:p>
            <a:pPr lvl="1"/>
            <a:r>
              <a:rPr lang="it-IT" noProof="0"/>
              <a:t>Secondo livello</a:t>
            </a:r>
          </a:p>
          <a:p>
            <a:pPr lvl="2"/>
            <a:r>
              <a:rPr lang="it-IT" noProof="0"/>
              <a:t>Terzo livello</a:t>
            </a:r>
          </a:p>
          <a:p>
            <a:pPr lvl="3"/>
            <a:r>
              <a:rPr lang="it-IT" noProof="0"/>
              <a:t>Quarto livello</a:t>
            </a:r>
          </a:p>
          <a:p>
            <a:pPr lvl="4"/>
            <a:r>
              <a:rPr lang="it-IT" noProof="0"/>
              <a:t>Quinto livello</a:t>
            </a:r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634CE701-6D6C-724A-6403-A00D942D2612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37895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11E162D6-8343-0E2A-C35B-EF610FD9064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49688" y="9378950"/>
            <a:ext cx="2946400" cy="493713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B36DBFA4-F97B-4E9F-97C7-FBACC0AD4F5D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egnaposto immagine diapositiva 1">
            <a:extLst>
              <a:ext uri="{FF2B5EF4-FFF2-40B4-BE49-F238E27FC236}">
                <a16:creationId xmlns:a16="http://schemas.microsoft.com/office/drawing/2014/main" id="{BB369868-A0B4-C6A6-7A33-C0A217A164E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Segnaposto note 2">
            <a:extLst>
              <a:ext uri="{FF2B5EF4-FFF2-40B4-BE49-F238E27FC236}">
                <a16:creationId xmlns:a16="http://schemas.microsoft.com/office/drawing/2014/main" id="{F2DFBD37-127F-4487-695C-59BB13828C6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altLang="it-IT"/>
          </a:p>
        </p:txBody>
      </p:sp>
      <p:sp>
        <p:nvSpPr>
          <p:cNvPr id="6148" name="Segnaposto numero diapositiva 3">
            <a:extLst>
              <a:ext uri="{FF2B5EF4-FFF2-40B4-BE49-F238E27FC236}">
                <a16:creationId xmlns:a16="http://schemas.microsoft.com/office/drawing/2014/main" id="{D32C73CF-97AE-D5DD-45DB-BEA239428D3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3A8983D-F4A9-4246-8A2B-ECA31FBAD7FB}" type="slidenum">
              <a:rPr lang="it-IT" altLang="it-IT" smtClean="0"/>
              <a:pPr/>
              <a:t>2</a:t>
            </a:fld>
            <a:endParaRPr lang="it-IT" altLang="it-I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egnaposto immagine diapositiva 1">
            <a:extLst>
              <a:ext uri="{FF2B5EF4-FFF2-40B4-BE49-F238E27FC236}">
                <a16:creationId xmlns:a16="http://schemas.microsoft.com/office/drawing/2014/main" id="{357179F9-1E56-2B18-6947-2CCFD682034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Segnaposto note 2">
            <a:extLst>
              <a:ext uri="{FF2B5EF4-FFF2-40B4-BE49-F238E27FC236}">
                <a16:creationId xmlns:a16="http://schemas.microsoft.com/office/drawing/2014/main" id="{F9D75E38-0428-79A9-A843-E51092EC880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 altLang="it-IT"/>
          </a:p>
        </p:txBody>
      </p:sp>
      <p:sp>
        <p:nvSpPr>
          <p:cNvPr id="8196" name="Segnaposto numero diapositiva 3">
            <a:extLst>
              <a:ext uri="{FF2B5EF4-FFF2-40B4-BE49-F238E27FC236}">
                <a16:creationId xmlns:a16="http://schemas.microsoft.com/office/drawing/2014/main" id="{D7FC0D05-8124-0A89-44C7-24598B122DD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DE7E9A2-29D2-41D4-8345-12C41BBAA54B}" type="slidenum">
              <a:rPr lang="it-IT" altLang="it-IT" smtClean="0"/>
              <a:pPr/>
              <a:t>3</a:t>
            </a:fld>
            <a:endParaRPr lang="it-IT" altLang="it-I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D86C45CF-1BA8-EFB1-75CD-6A4C4ECA37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59AB0A-1486-4638-82C0-9E7A7EB3C575}" type="datetime1">
              <a:rPr lang="it-IT"/>
              <a:pPr>
                <a:defRPr/>
              </a:pPr>
              <a:t>12/01/2026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5B546FD-378F-6571-1158-99C37FE814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DAC5C92-F945-D813-FDCA-0D936BA1F8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034EB6-46A7-426C-87CC-B522A7333470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42306147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5F87B9C-1D9D-A7E3-2253-7FEDE92B7B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19D00D-83D0-48E5-95F4-A7C4B8FC0585}" type="datetime1">
              <a:rPr lang="it-IT"/>
              <a:pPr>
                <a:defRPr/>
              </a:pPr>
              <a:t>12/01/2026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DA85872-B73E-82CE-9253-8CBD547A71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C51E9E8-F663-A190-4DAA-B06CEEDD67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D03FAF-6C8B-4E3D-8E2F-E6346BA5B85D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7578686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B9130F0-0D8F-052A-2A36-FF6528DB3F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DD6F82-4D38-46CE-8ED4-7CCDC2260F99}" type="datetime1">
              <a:rPr lang="it-IT"/>
              <a:pPr>
                <a:defRPr/>
              </a:pPr>
              <a:t>12/01/2026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A9937FB-FE85-3E6E-B096-296D5D8B1F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345231B-281E-2632-8262-548BD593EB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E3D749-9637-4461-BBC7-EF2E3C662EEF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4258988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3">
            <a:extLst>
              <a:ext uri="{FF2B5EF4-FFF2-40B4-BE49-F238E27FC236}">
                <a16:creationId xmlns:a16="http://schemas.microsoft.com/office/drawing/2014/main" id="{723A95B6-0D30-0CF9-8FD2-468F8CCEA6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58046B-4193-4071-994D-83B71BB207CA}" type="datetime1">
              <a:rPr lang="it-IT"/>
              <a:pPr>
                <a:defRPr/>
              </a:pPr>
              <a:t>12/01/2026</a:t>
            </a:fld>
            <a:endParaRPr lang="it-IT"/>
          </a:p>
        </p:txBody>
      </p:sp>
      <p:sp>
        <p:nvSpPr>
          <p:cNvPr id="6" name="Segnaposto piè di pagina 4">
            <a:extLst>
              <a:ext uri="{FF2B5EF4-FFF2-40B4-BE49-F238E27FC236}">
                <a16:creationId xmlns:a16="http://schemas.microsoft.com/office/drawing/2014/main" id="{57BBDA0C-5FD6-A369-82FF-841B6F5D8B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>
            <a:extLst>
              <a:ext uri="{FF2B5EF4-FFF2-40B4-BE49-F238E27FC236}">
                <a16:creationId xmlns:a16="http://schemas.microsoft.com/office/drawing/2014/main" id="{EEDAFC89-B73D-BDEA-A591-F5FDD30B2C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4C214B-ECB0-466F-BC49-3CBBDBC7C139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0654929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3">
            <a:extLst>
              <a:ext uri="{FF2B5EF4-FFF2-40B4-BE49-F238E27FC236}">
                <a16:creationId xmlns:a16="http://schemas.microsoft.com/office/drawing/2014/main" id="{A99E4C48-9832-4859-B17E-5311EE46A9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BF65F0-8C92-47DA-963F-50ADB5C13AF9}" type="datetime1">
              <a:rPr lang="it-IT"/>
              <a:pPr>
                <a:defRPr/>
              </a:pPr>
              <a:t>12/01/2026</a:t>
            </a:fld>
            <a:endParaRPr lang="it-IT"/>
          </a:p>
        </p:txBody>
      </p:sp>
      <p:sp>
        <p:nvSpPr>
          <p:cNvPr id="8" name="Segnaposto piè di pagina 4">
            <a:extLst>
              <a:ext uri="{FF2B5EF4-FFF2-40B4-BE49-F238E27FC236}">
                <a16:creationId xmlns:a16="http://schemas.microsoft.com/office/drawing/2014/main" id="{9E6B4749-F46F-2AAE-C0BE-630BF39E73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Segnaposto numero diapositiva 5">
            <a:extLst>
              <a:ext uri="{FF2B5EF4-FFF2-40B4-BE49-F238E27FC236}">
                <a16:creationId xmlns:a16="http://schemas.microsoft.com/office/drawing/2014/main" id="{5C7C678E-B093-2B9A-47EF-AB63CD3AA7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997D36-9CCE-428E-9F8F-5996733D6C41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7465896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3">
            <a:extLst>
              <a:ext uri="{FF2B5EF4-FFF2-40B4-BE49-F238E27FC236}">
                <a16:creationId xmlns:a16="http://schemas.microsoft.com/office/drawing/2014/main" id="{9DE910B4-169E-6C9A-3DC1-A9CC49D1E2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2C2F5A-248C-4499-95E3-329C14D2ADD2}" type="datetime1">
              <a:rPr lang="it-IT"/>
              <a:pPr>
                <a:defRPr/>
              </a:pPr>
              <a:t>12/01/2026</a:t>
            </a:fld>
            <a:endParaRPr lang="it-IT"/>
          </a:p>
        </p:txBody>
      </p:sp>
      <p:sp>
        <p:nvSpPr>
          <p:cNvPr id="4" name="Segnaposto piè di pagina 4">
            <a:extLst>
              <a:ext uri="{FF2B5EF4-FFF2-40B4-BE49-F238E27FC236}">
                <a16:creationId xmlns:a16="http://schemas.microsoft.com/office/drawing/2014/main" id="{F6FFA166-D1C9-1AF5-3604-86144A4205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numero diapositiva 5">
            <a:extLst>
              <a:ext uri="{FF2B5EF4-FFF2-40B4-BE49-F238E27FC236}">
                <a16:creationId xmlns:a16="http://schemas.microsoft.com/office/drawing/2014/main" id="{B5BA5C1B-E535-94A8-70C5-5109A93DF8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CC98E0-2F62-4ED0-9A1A-60EB12D7BF41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8261490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>
            <a:extLst>
              <a:ext uri="{FF2B5EF4-FFF2-40B4-BE49-F238E27FC236}">
                <a16:creationId xmlns:a16="http://schemas.microsoft.com/office/drawing/2014/main" id="{B96842CD-027D-1C7F-A4C6-338223448A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1298AD-C759-4BCC-90E4-18192A854479}" type="datetime1">
              <a:rPr lang="it-IT"/>
              <a:pPr>
                <a:defRPr/>
              </a:pPr>
              <a:t>12/01/2026</a:t>
            </a:fld>
            <a:endParaRPr lang="it-IT"/>
          </a:p>
        </p:txBody>
      </p:sp>
      <p:sp>
        <p:nvSpPr>
          <p:cNvPr id="3" name="Segnaposto piè di pagina 4">
            <a:extLst>
              <a:ext uri="{FF2B5EF4-FFF2-40B4-BE49-F238E27FC236}">
                <a16:creationId xmlns:a16="http://schemas.microsoft.com/office/drawing/2014/main" id="{EC1AD597-1EDA-891F-455C-D90A94DAC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Segnaposto numero diapositiva 5">
            <a:extLst>
              <a:ext uri="{FF2B5EF4-FFF2-40B4-BE49-F238E27FC236}">
                <a16:creationId xmlns:a16="http://schemas.microsoft.com/office/drawing/2014/main" id="{3559159E-BD8F-0D90-D897-B2EC880994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D1DE2A-A3CB-4733-8F62-FA5D9179A08E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0367274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3">
            <a:extLst>
              <a:ext uri="{FF2B5EF4-FFF2-40B4-BE49-F238E27FC236}">
                <a16:creationId xmlns:a16="http://schemas.microsoft.com/office/drawing/2014/main" id="{32CE89D6-971F-5D65-6D30-38DAB6CF58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D03098-A976-4F1A-B58B-DBE2B41D7875}" type="datetime1">
              <a:rPr lang="it-IT"/>
              <a:pPr>
                <a:defRPr/>
              </a:pPr>
              <a:t>12/01/2026</a:t>
            </a:fld>
            <a:endParaRPr lang="it-IT"/>
          </a:p>
        </p:txBody>
      </p:sp>
      <p:sp>
        <p:nvSpPr>
          <p:cNvPr id="6" name="Segnaposto piè di pagina 4">
            <a:extLst>
              <a:ext uri="{FF2B5EF4-FFF2-40B4-BE49-F238E27FC236}">
                <a16:creationId xmlns:a16="http://schemas.microsoft.com/office/drawing/2014/main" id="{F4F1109C-0FE8-BADF-1499-E33FCA0D8D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>
            <a:extLst>
              <a:ext uri="{FF2B5EF4-FFF2-40B4-BE49-F238E27FC236}">
                <a16:creationId xmlns:a16="http://schemas.microsoft.com/office/drawing/2014/main" id="{67D37B0B-C524-D10D-C9A6-32C72534C1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DA564F-3271-4DFD-AC5F-73A430281089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1410897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3">
            <a:extLst>
              <a:ext uri="{FF2B5EF4-FFF2-40B4-BE49-F238E27FC236}">
                <a16:creationId xmlns:a16="http://schemas.microsoft.com/office/drawing/2014/main" id="{DF91208E-0CF2-25A8-68C0-E7A92A0E71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3545BE-6CC3-40DD-B649-39F12C165AD0}" type="datetime1">
              <a:rPr lang="it-IT"/>
              <a:pPr>
                <a:defRPr/>
              </a:pPr>
              <a:t>12/01/2026</a:t>
            </a:fld>
            <a:endParaRPr lang="it-IT"/>
          </a:p>
        </p:txBody>
      </p:sp>
      <p:sp>
        <p:nvSpPr>
          <p:cNvPr id="6" name="Segnaposto piè di pagina 4">
            <a:extLst>
              <a:ext uri="{FF2B5EF4-FFF2-40B4-BE49-F238E27FC236}">
                <a16:creationId xmlns:a16="http://schemas.microsoft.com/office/drawing/2014/main" id="{AF427767-59A9-2F1D-9CF3-FE3D9FAE17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>
            <a:extLst>
              <a:ext uri="{FF2B5EF4-FFF2-40B4-BE49-F238E27FC236}">
                <a16:creationId xmlns:a16="http://schemas.microsoft.com/office/drawing/2014/main" id="{F66FF2E6-EEDF-ADE7-0723-2C878328FC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468E45-3F13-4B87-B1AC-64610CECCA33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4077224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727735E-A94C-BFC2-FD14-FC5A5970B2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332834-838E-4A89-B69B-B08CB984FB1B}" type="datetime1">
              <a:rPr lang="it-IT"/>
              <a:pPr>
                <a:defRPr/>
              </a:pPr>
              <a:t>12/01/2026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DBF32AB-1E69-86B5-9B52-CFC500970C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674BC06-01CC-ABDD-33E6-952B346E96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B5812D-C210-434A-9377-989FCF0A997A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6865220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912445C-4038-8426-9397-7A79F96B4A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C2C58C-9425-4FA3-8269-0E7599E7C7B1}" type="datetime1">
              <a:rPr lang="it-IT"/>
              <a:pPr>
                <a:defRPr/>
              </a:pPr>
              <a:t>12/01/2026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7D88EEF7-74D3-5C58-FE47-C286B9CB49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0AC1EF2-A5FC-24E0-73CE-7CD850101D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9D3220-C692-45C1-B9E9-6513175D4F71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6728132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egnaposto titolo 1">
            <a:extLst>
              <a:ext uri="{FF2B5EF4-FFF2-40B4-BE49-F238E27FC236}">
                <a16:creationId xmlns:a16="http://schemas.microsoft.com/office/drawing/2014/main" id="{5E237931-2D9C-8A48-7B35-2A36604E7843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lo stile del titolo</a:t>
            </a:r>
          </a:p>
        </p:txBody>
      </p:sp>
      <p:sp>
        <p:nvSpPr>
          <p:cNvPr id="1027" name="Segnaposto testo 2">
            <a:extLst>
              <a:ext uri="{FF2B5EF4-FFF2-40B4-BE49-F238E27FC236}">
                <a16:creationId xmlns:a16="http://schemas.microsoft.com/office/drawing/2014/main" id="{79BD5F17-EC5D-FDC0-0AD5-786CB7896A8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stili del testo dello schema</a:t>
            </a:r>
          </a:p>
          <a:p>
            <a:pPr lvl="1"/>
            <a:r>
              <a:rPr lang="it-IT" altLang="it-IT"/>
              <a:t>Secondo livello</a:t>
            </a:r>
          </a:p>
          <a:p>
            <a:pPr lvl="2"/>
            <a:r>
              <a:rPr lang="it-IT" altLang="it-IT"/>
              <a:t>Terzo livello</a:t>
            </a:r>
          </a:p>
          <a:p>
            <a:pPr lvl="3"/>
            <a:r>
              <a:rPr lang="it-IT" altLang="it-IT"/>
              <a:t>Quarto livello</a:t>
            </a:r>
          </a:p>
          <a:p>
            <a:pPr lvl="4"/>
            <a:r>
              <a:rPr lang="it-IT" alt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85A7971-B65E-279B-E5ED-632ADCD7BFE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DD95C99-96E3-4EF0-A0D4-B1935A97DA55}" type="datetime1">
              <a:rPr lang="it-IT"/>
              <a:pPr>
                <a:defRPr/>
              </a:pPr>
              <a:t>12/01/2026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F4896F7-0CAD-D066-F999-669B64F2E3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EA4A4A5-DA9C-C4B8-1F51-3CC9B19BF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21FDA2C0-42D6-444D-9BF5-C52E188E4AE7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2.jpeg"/><Relationship Id="rId18" Type="http://schemas.openxmlformats.org/officeDocument/2006/relationships/image" Target="../media/image17.png"/><Relationship Id="rId26" Type="http://schemas.openxmlformats.org/officeDocument/2006/relationships/image" Target="../media/image25.jpeg"/><Relationship Id="rId39" Type="http://schemas.openxmlformats.org/officeDocument/2006/relationships/image" Target="../media/image38.png"/><Relationship Id="rId21" Type="http://schemas.openxmlformats.org/officeDocument/2006/relationships/image" Target="../media/image20.jpeg"/><Relationship Id="rId34" Type="http://schemas.openxmlformats.org/officeDocument/2006/relationships/image" Target="../media/image33.jpeg"/><Relationship Id="rId42" Type="http://schemas.openxmlformats.org/officeDocument/2006/relationships/image" Target="../media/image41.jpeg"/><Relationship Id="rId47" Type="http://schemas.openxmlformats.org/officeDocument/2006/relationships/image" Target="../media/image46.jpeg"/><Relationship Id="rId50" Type="http://schemas.openxmlformats.org/officeDocument/2006/relationships/image" Target="../media/image49.png"/><Relationship Id="rId55" Type="http://schemas.openxmlformats.org/officeDocument/2006/relationships/image" Target="../media/image53.emf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5.png"/><Relationship Id="rId29" Type="http://schemas.openxmlformats.org/officeDocument/2006/relationships/image" Target="../media/image28.jpeg"/><Relationship Id="rId11" Type="http://schemas.openxmlformats.org/officeDocument/2006/relationships/image" Target="../media/image10.jpeg"/><Relationship Id="rId24" Type="http://schemas.openxmlformats.org/officeDocument/2006/relationships/image" Target="../media/image23.jpeg"/><Relationship Id="rId32" Type="http://schemas.openxmlformats.org/officeDocument/2006/relationships/image" Target="../media/image31.jpeg"/><Relationship Id="rId37" Type="http://schemas.openxmlformats.org/officeDocument/2006/relationships/image" Target="../media/image36.png"/><Relationship Id="rId40" Type="http://schemas.openxmlformats.org/officeDocument/2006/relationships/image" Target="../media/image39.png"/><Relationship Id="rId45" Type="http://schemas.openxmlformats.org/officeDocument/2006/relationships/image" Target="../media/image44.png"/><Relationship Id="rId53" Type="http://schemas.openxmlformats.org/officeDocument/2006/relationships/image" Target="../media/image51.emf"/><Relationship Id="rId58" Type="http://schemas.openxmlformats.org/officeDocument/2006/relationships/image" Target="../media/image56.png"/><Relationship Id="rId5" Type="http://schemas.openxmlformats.org/officeDocument/2006/relationships/image" Target="../media/image4.jpeg"/><Relationship Id="rId19" Type="http://schemas.openxmlformats.org/officeDocument/2006/relationships/image" Target="../media/image18.png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image" Target="../media/image13.jpeg"/><Relationship Id="rId22" Type="http://schemas.openxmlformats.org/officeDocument/2006/relationships/image" Target="../media/image21.jpeg"/><Relationship Id="rId27" Type="http://schemas.openxmlformats.org/officeDocument/2006/relationships/image" Target="../media/image26.jpeg"/><Relationship Id="rId30" Type="http://schemas.openxmlformats.org/officeDocument/2006/relationships/image" Target="../media/image29.jpeg"/><Relationship Id="rId35" Type="http://schemas.openxmlformats.org/officeDocument/2006/relationships/image" Target="../media/image34.jpeg"/><Relationship Id="rId43" Type="http://schemas.openxmlformats.org/officeDocument/2006/relationships/image" Target="../media/image42.png"/><Relationship Id="rId48" Type="http://schemas.openxmlformats.org/officeDocument/2006/relationships/image" Target="../media/image47.png"/><Relationship Id="rId56" Type="http://schemas.openxmlformats.org/officeDocument/2006/relationships/image" Target="../media/image54.jpg"/><Relationship Id="rId8" Type="http://schemas.openxmlformats.org/officeDocument/2006/relationships/image" Target="../media/image7.jpeg"/><Relationship Id="rId51" Type="http://schemas.openxmlformats.org/officeDocument/2006/relationships/image" Target="../media/image1.jpeg"/><Relationship Id="rId3" Type="http://schemas.openxmlformats.org/officeDocument/2006/relationships/image" Target="../media/image2.jpeg"/><Relationship Id="rId12" Type="http://schemas.openxmlformats.org/officeDocument/2006/relationships/image" Target="../media/image11.jpeg"/><Relationship Id="rId17" Type="http://schemas.openxmlformats.org/officeDocument/2006/relationships/image" Target="../media/image16.jpeg"/><Relationship Id="rId25" Type="http://schemas.openxmlformats.org/officeDocument/2006/relationships/image" Target="../media/image24.jpeg"/><Relationship Id="rId33" Type="http://schemas.openxmlformats.org/officeDocument/2006/relationships/image" Target="../media/image32.jpeg"/><Relationship Id="rId38" Type="http://schemas.openxmlformats.org/officeDocument/2006/relationships/image" Target="../media/image37.png"/><Relationship Id="rId46" Type="http://schemas.openxmlformats.org/officeDocument/2006/relationships/image" Target="../media/image45.jpeg"/><Relationship Id="rId20" Type="http://schemas.openxmlformats.org/officeDocument/2006/relationships/image" Target="../media/image19.jpeg"/><Relationship Id="rId41" Type="http://schemas.openxmlformats.org/officeDocument/2006/relationships/image" Target="../media/image40.png"/><Relationship Id="rId54" Type="http://schemas.openxmlformats.org/officeDocument/2006/relationships/image" Target="../media/image52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5" Type="http://schemas.openxmlformats.org/officeDocument/2006/relationships/image" Target="../media/image14.jpeg"/><Relationship Id="rId23" Type="http://schemas.openxmlformats.org/officeDocument/2006/relationships/image" Target="../media/image22.jpeg"/><Relationship Id="rId28" Type="http://schemas.openxmlformats.org/officeDocument/2006/relationships/image" Target="../media/image27.jpeg"/><Relationship Id="rId36" Type="http://schemas.openxmlformats.org/officeDocument/2006/relationships/image" Target="../media/image35.jpeg"/><Relationship Id="rId49" Type="http://schemas.openxmlformats.org/officeDocument/2006/relationships/image" Target="../media/image48.png"/><Relationship Id="rId57" Type="http://schemas.openxmlformats.org/officeDocument/2006/relationships/image" Target="../media/image55.png"/><Relationship Id="rId10" Type="http://schemas.openxmlformats.org/officeDocument/2006/relationships/image" Target="../media/image9.jpeg"/><Relationship Id="rId31" Type="http://schemas.openxmlformats.org/officeDocument/2006/relationships/image" Target="../media/image30.jpeg"/><Relationship Id="rId44" Type="http://schemas.openxmlformats.org/officeDocument/2006/relationships/image" Target="../media/image43.png"/><Relationship Id="rId52" Type="http://schemas.openxmlformats.org/officeDocument/2006/relationships/image" Target="../media/image5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9.png"/><Relationship Id="rId4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hyperlink" Target="http://www.modaresearch.it/" TargetMode="External"/><Relationship Id="rId7" Type="http://schemas.openxmlformats.org/officeDocument/2006/relationships/image" Target="../media/image63.png"/><Relationship Id="rId2" Type="http://schemas.openxmlformats.org/officeDocument/2006/relationships/hyperlink" Target="mailto:info@modaresearch.it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linkedin.com/company/moda-research" TargetMode="External"/><Relationship Id="rId5" Type="http://schemas.openxmlformats.org/officeDocument/2006/relationships/image" Target="../media/image62.png"/><Relationship Id="rId10" Type="http://schemas.openxmlformats.org/officeDocument/2006/relationships/image" Target="../media/image64.emf"/><Relationship Id="rId4" Type="http://schemas.openxmlformats.org/officeDocument/2006/relationships/hyperlink" Target="https://www.facebook.com/modaresearch.it/" TargetMode="External"/><Relationship Id="rId9" Type="http://schemas.openxmlformats.org/officeDocument/2006/relationships/hyperlink" Target="https://www.instagram.com/modaresearch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testo 8">
            <a:extLst>
              <a:ext uri="{FF2B5EF4-FFF2-40B4-BE49-F238E27FC236}">
                <a16:creationId xmlns:a16="http://schemas.microsoft.com/office/drawing/2014/main" id="{2020F760-766F-2CAE-F5F5-6315211B3CB1}"/>
              </a:ext>
            </a:extLst>
          </p:cNvPr>
          <p:cNvSpPr txBox="1">
            <a:spLocks/>
          </p:cNvSpPr>
          <p:nvPr/>
        </p:nvSpPr>
        <p:spPr>
          <a:xfrm>
            <a:off x="0" y="3205163"/>
            <a:ext cx="9144000" cy="571500"/>
          </a:xfrm>
          <a:prstGeom prst="rect">
            <a:avLst/>
          </a:prstGeom>
          <a:solidFill>
            <a:srgbClr val="553F28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spcBef>
                <a:spcPct val="20000"/>
              </a:spcBef>
              <a:defRPr/>
            </a:pPr>
            <a:endParaRPr lang="it-IT" sz="20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  <a:cs typeface="Arial" charset="0"/>
            </a:endParaRPr>
          </a:p>
          <a:p>
            <a:pPr algn="ctr" eaLnBrk="1" hangingPunct="1">
              <a:spcBef>
                <a:spcPct val="20000"/>
              </a:spcBef>
              <a:defRPr/>
            </a:pPr>
            <a:r>
              <a:rPr lang="it-IT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SERVIZIO </a:t>
            </a:r>
            <a:r>
              <a:rPr lang="it-IT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DI</a:t>
            </a:r>
            <a:r>
              <a:rPr lang="it-IT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 PUBBLICAZIONE ANNUNCI CON OFFERTE </a:t>
            </a:r>
            <a:r>
              <a:rPr lang="it-IT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DI</a:t>
            </a:r>
            <a:r>
              <a:rPr lang="it-IT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 LAVORO</a:t>
            </a:r>
          </a:p>
          <a:p>
            <a:pPr eaLnBrk="1" hangingPunct="1">
              <a:spcBef>
                <a:spcPct val="20000"/>
              </a:spcBef>
              <a:defRPr/>
            </a:pPr>
            <a:endParaRPr lang="it-IT" sz="1600" dirty="0">
              <a:solidFill>
                <a:srgbClr val="FFFFFF"/>
              </a:solidFill>
              <a:latin typeface="Arial" charset="0"/>
              <a:cs typeface="Arial" charset="0"/>
            </a:endParaRPr>
          </a:p>
        </p:txBody>
      </p:sp>
      <p:sp>
        <p:nvSpPr>
          <p:cNvPr id="4099" name="Segnaposto numero diapositiva 5">
            <a:extLst>
              <a:ext uri="{FF2B5EF4-FFF2-40B4-BE49-F238E27FC236}">
                <a16:creationId xmlns:a16="http://schemas.microsoft.com/office/drawing/2014/main" id="{15453510-655D-6C74-24B4-F86371F93C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CDC5453-6748-41FA-8CED-96FDA1C93213}" type="slidenum">
              <a:rPr lang="it-IT" altLang="it-IT" sz="12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1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sp>
        <p:nvSpPr>
          <p:cNvPr id="4100" name="CasellaDiTesto 6">
            <a:extLst>
              <a:ext uri="{FF2B5EF4-FFF2-40B4-BE49-F238E27FC236}">
                <a16:creationId xmlns:a16="http://schemas.microsoft.com/office/drawing/2014/main" id="{083971A3-8D2C-E28B-8304-8071362E1D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43875" y="6286500"/>
            <a:ext cx="642938" cy="36988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>
              <a:latin typeface="Arial" panose="020B0604020202020204" pitchFamily="34" charset="0"/>
            </a:endParaRP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8F39E138-6FAB-7B4C-4954-957CAA39BE05}"/>
              </a:ext>
            </a:extLst>
          </p:cNvPr>
          <p:cNvSpPr/>
          <p:nvPr/>
        </p:nvSpPr>
        <p:spPr>
          <a:xfrm>
            <a:off x="-36513" y="4017963"/>
            <a:ext cx="9217026" cy="5238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hangingPunct="1">
              <a:spcBef>
                <a:spcPct val="20000"/>
              </a:spcBef>
              <a:defRPr/>
            </a:pPr>
            <a:r>
              <a:rPr lang="it-IT" sz="2800" b="1" i="1" dirty="0">
                <a:solidFill>
                  <a:srgbClr val="8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Riservato alle Aziende del settore Moda </a:t>
            </a:r>
          </a:p>
        </p:txBody>
      </p:sp>
      <p:pic>
        <p:nvPicPr>
          <p:cNvPr id="4102" name="Immagine 7">
            <a:extLst>
              <a:ext uri="{FF2B5EF4-FFF2-40B4-BE49-F238E27FC236}">
                <a16:creationId xmlns:a16="http://schemas.microsoft.com/office/drawing/2014/main" id="{F486D1B4-CAFB-C5A2-C690-83B7615EDF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198438"/>
            <a:ext cx="8555038" cy="150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8">
            <a:extLst>
              <a:ext uri="{FF2B5EF4-FFF2-40B4-BE49-F238E27FC236}">
                <a16:creationId xmlns:a16="http://schemas.microsoft.com/office/drawing/2014/main" id="{AA895EE8-348A-DBC4-CB04-B66EF1097FA6}"/>
              </a:ext>
            </a:extLst>
          </p:cNvPr>
          <p:cNvSpPr txBox="1">
            <a:spLocks/>
          </p:cNvSpPr>
          <p:nvPr/>
        </p:nvSpPr>
        <p:spPr>
          <a:xfrm>
            <a:off x="285750" y="1357313"/>
            <a:ext cx="8501063" cy="285750"/>
          </a:xfrm>
          <a:prstGeom prst="rect">
            <a:avLst/>
          </a:prstGeom>
          <a:solidFill>
            <a:srgbClr val="553F28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eaLnBrk="1" hangingPunct="1">
              <a:spcBef>
                <a:spcPct val="20000"/>
              </a:spcBef>
              <a:defRPr/>
            </a:pPr>
            <a:r>
              <a:rPr lang="it-IT" sz="1400" b="1" dirty="0">
                <a:solidFill>
                  <a:srgbClr val="FFFFFF"/>
                </a:solidFill>
                <a:latin typeface="Arial" charset="0"/>
              </a:rPr>
              <a:t>ALCUNI INSERZIONISTI</a:t>
            </a:r>
          </a:p>
        </p:txBody>
      </p:sp>
      <p:sp>
        <p:nvSpPr>
          <p:cNvPr id="5123" name="Segnaposto numero diapositiva 24">
            <a:extLst>
              <a:ext uri="{FF2B5EF4-FFF2-40B4-BE49-F238E27FC236}">
                <a16:creationId xmlns:a16="http://schemas.microsoft.com/office/drawing/2014/main" id="{3738C455-1331-CCBD-813A-971B6E1512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7C5CF52-3A6B-4C91-856A-2AC957DF7208}" type="slidenum">
              <a:rPr lang="it-IT" altLang="it-IT" sz="12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2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pic>
        <p:nvPicPr>
          <p:cNvPr id="5124" name="Picture 13" descr="yamamay">
            <a:extLst>
              <a:ext uri="{FF2B5EF4-FFF2-40B4-BE49-F238E27FC236}">
                <a16:creationId xmlns:a16="http://schemas.microsoft.com/office/drawing/2014/main" id="{27462C68-D6F5-6A01-9086-AE58D98BF2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425" y="5432425"/>
            <a:ext cx="1225550" cy="40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Immagine 15" descr="GEOx.jpg">
            <a:extLst>
              <a:ext uri="{FF2B5EF4-FFF2-40B4-BE49-F238E27FC236}">
                <a16:creationId xmlns:a16="http://schemas.microsoft.com/office/drawing/2014/main" id="{610B5947-F09B-D2D9-6782-A0CCDAF9900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525" y="4922838"/>
            <a:ext cx="1101725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6" name="Immagine 14" descr="belstaff.jpg">
            <a:extLst>
              <a:ext uri="{FF2B5EF4-FFF2-40B4-BE49-F238E27FC236}">
                <a16:creationId xmlns:a16="http://schemas.microsoft.com/office/drawing/2014/main" id="{0F4047DB-173B-3225-11EB-C51D3021A11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3141663"/>
            <a:ext cx="657225" cy="80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7" name="Picture 15" descr="C:\Dropbox\Sito\web\modaresearch\httpdocs\loghi\manila.jpg">
            <a:extLst>
              <a:ext uri="{FF2B5EF4-FFF2-40B4-BE49-F238E27FC236}">
                <a16:creationId xmlns:a16="http://schemas.microsoft.com/office/drawing/2014/main" id="{5A0F23EF-5BB8-63C4-0A17-DA402CFFFF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713" y="2201863"/>
            <a:ext cx="1704975" cy="296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8" name="Immagine 11" descr="MALiparmi.jpg">
            <a:extLst>
              <a:ext uri="{FF2B5EF4-FFF2-40B4-BE49-F238E27FC236}">
                <a16:creationId xmlns:a16="http://schemas.microsoft.com/office/drawing/2014/main" id="{7253FA85-84A6-CE1E-3F04-5C1752AB89F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3438" y="2368550"/>
            <a:ext cx="1409700" cy="31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9" name="Immagine 11" descr="bata.jpg">
            <a:extLst>
              <a:ext uri="{FF2B5EF4-FFF2-40B4-BE49-F238E27FC236}">
                <a16:creationId xmlns:a16="http://schemas.microsoft.com/office/drawing/2014/main" id="{D463A738-B887-06DB-61C3-B07BADFC8AB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3450" y="6367463"/>
            <a:ext cx="1008063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0" name="Immagine 16" descr="mirogliofashion.jpg">
            <a:extLst>
              <a:ext uri="{FF2B5EF4-FFF2-40B4-BE49-F238E27FC236}">
                <a16:creationId xmlns:a16="http://schemas.microsoft.com/office/drawing/2014/main" id="{53533F7E-0B17-6B19-3B2D-D0AF76298D3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638" y="2708275"/>
            <a:ext cx="514350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1" name="Immagine 11" descr="pinko.jpg">
            <a:extLst>
              <a:ext uri="{FF2B5EF4-FFF2-40B4-BE49-F238E27FC236}">
                <a16:creationId xmlns:a16="http://schemas.microsoft.com/office/drawing/2014/main" id="{957A1687-B1AC-E24C-BF2E-7443493BF21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313" y="3933825"/>
            <a:ext cx="1177925" cy="31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2" name="Immagine 20" descr="DEcathlon.jpg">
            <a:extLst>
              <a:ext uri="{FF2B5EF4-FFF2-40B4-BE49-F238E27FC236}">
                <a16:creationId xmlns:a16="http://schemas.microsoft.com/office/drawing/2014/main" id="{12513935-C34F-6AE4-8520-7AB2AA33024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063" y="3429000"/>
            <a:ext cx="1157287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3" name="Picture 17" descr="marfur">
            <a:extLst>
              <a:ext uri="{FF2B5EF4-FFF2-40B4-BE49-F238E27FC236}">
                <a16:creationId xmlns:a16="http://schemas.microsoft.com/office/drawing/2014/main" id="{52125293-8F12-5D27-FC21-A93412AE5A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8050" y="4933950"/>
            <a:ext cx="1003300" cy="341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4" name="Picture 19" descr="canali">
            <a:extLst>
              <a:ext uri="{FF2B5EF4-FFF2-40B4-BE49-F238E27FC236}">
                <a16:creationId xmlns:a16="http://schemas.microsoft.com/office/drawing/2014/main" id="{78AA42A0-2E88-E5EA-7338-2ED6A75002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450" y="4005263"/>
            <a:ext cx="1357313" cy="79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5" name="Picture 21" descr="bershka">
            <a:extLst>
              <a:ext uri="{FF2B5EF4-FFF2-40B4-BE49-F238E27FC236}">
                <a16:creationId xmlns:a16="http://schemas.microsoft.com/office/drawing/2014/main" id="{3B1926C0-2C8D-4955-CFD2-B00BA37BA1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8388" y="2265363"/>
            <a:ext cx="1155700" cy="25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6" name="Picture 27" descr="http://www.alpasport.it/wp-content/uploads/COLMAR1.jpg">
            <a:extLst>
              <a:ext uri="{FF2B5EF4-FFF2-40B4-BE49-F238E27FC236}">
                <a16:creationId xmlns:a16="http://schemas.microsoft.com/office/drawing/2014/main" id="{7565543E-1F13-E118-53F2-356BD9BED0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2708275"/>
            <a:ext cx="1130300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7" name="Picture 29" descr="Coccinelle">
            <a:extLst>
              <a:ext uri="{FF2B5EF4-FFF2-40B4-BE49-F238E27FC236}">
                <a16:creationId xmlns:a16="http://schemas.microsoft.com/office/drawing/2014/main" id="{6C22AE6D-18F3-08B1-7220-0AFB735C4B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5963" y="6021388"/>
            <a:ext cx="2301875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8" name="Picture 33" descr="http://shop.rucoline.com/img/logo.jpg?1422191799">
            <a:extLst>
              <a:ext uri="{FF2B5EF4-FFF2-40B4-BE49-F238E27FC236}">
                <a16:creationId xmlns:a16="http://schemas.microsoft.com/office/drawing/2014/main" id="{6D903183-F9F7-2478-10E2-598749FC6B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8975" y="3292475"/>
            <a:ext cx="852488" cy="250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9" name="Picture 35" descr="Groupe Zannier italia">
            <a:extLst>
              <a:ext uri="{FF2B5EF4-FFF2-40B4-BE49-F238E27FC236}">
                <a16:creationId xmlns:a16="http://schemas.microsoft.com/office/drawing/2014/main" id="{E4998839-27CC-DB09-693A-059AA436C3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363" y="3927475"/>
            <a:ext cx="504825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40" name="Picture 41" descr="johnbarritt.com ">
            <a:extLst>
              <a:ext uri="{FF2B5EF4-FFF2-40B4-BE49-F238E27FC236}">
                <a16:creationId xmlns:a16="http://schemas.microsoft.com/office/drawing/2014/main" id="{43C7271B-ACDD-C130-22F6-197FA37047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7913" y="2832100"/>
            <a:ext cx="1800225" cy="30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41" name="Picture 29" descr="C:\Users\Susanna\Dropbox\Sito\web\modaresearch\httpdocs\loghi\salewa.jpg">
            <a:extLst>
              <a:ext uri="{FF2B5EF4-FFF2-40B4-BE49-F238E27FC236}">
                <a16:creationId xmlns:a16="http://schemas.microsoft.com/office/drawing/2014/main" id="{516587A9-02F5-D6E8-A26D-B50B120F62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838" y="4149725"/>
            <a:ext cx="647700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42" name="Picture 30" descr="C:\Users\Susanna\Dropbox\Sito\web\modaresearch\httpdocs\loghi\twinset.jpg">
            <a:extLst>
              <a:ext uri="{FF2B5EF4-FFF2-40B4-BE49-F238E27FC236}">
                <a16:creationId xmlns:a16="http://schemas.microsoft.com/office/drawing/2014/main" id="{B477F90B-86A2-2527-9727-AFC0BD6C53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938" y="4797425"/>
            <a:ext cx="1489075" cy="442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43" name="Picture 31" descr="C:\Users\Susanna\Dropbox\Sito\web\modaresearch\httpdocs\loghi\guess.jpg">
            <a:extLst>
              <a:ext uri="{FF2B5EF4-FFF2-40B4-BE49-F238E27FC236}">
                <a16:creationId xmlns:a16="http://schemas.microsoft.com/office/drawing/2014/main" id="{80C1D7D5-D7A1-4548-C840-1BE5EFD8D6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6100" y="3357563"/>
            <a:ext cx="6477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44" name="Picture 33" descr="C:\Users\Susanna\Dropbox\Sito\web\modaresearch\httpdocs\loghi\camper.jpg">
            <a:extLst>
              <a:ext uri="{FF2B5EF4-FFF2-40B4-BE49-F238E27FC236}">
                <a16:creationId xmlns:a16="http://schemas.microsoft.com/office/drawing/2014/main" id="{40CEFB07-67D3-E528-E965-0BED7BE19D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9700" y="4464050"/>
            <a:ext cx="739775" cy="404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45" name="Picture 34" descr="C:\Users\Susanna\Dropbox\Sito\web\modaresearch\httpdocs\loghi\altana.jpg">
            <a:extLst>
              <a:ext uri="{FF2B5EF4-FFF2-40B4-BE49-F238E27FC236}">
                <a16:creationId xmlns:a16="http://schemas.microsoft.com/office/drawing/2014/main" id="{E59ED192-BE8C-9DA4-1204-55F196E0AB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8925" y="4087813"/>
            <a:ext cx="10795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46" name="Picture 35" descr="C:\Users\Susanna\Dropbox\Sito\web\modaresearch\httpdocs\loghi\roscini.jpg">
            <a:extLst>
              <a:ext uri="{FF2B5EF4-FFF2-40B4-BE49-F238E27FC236}">
                <a16:creationId xmlns:a16="http://schemas.microsoft.com/office/drawing/2014/main" id="{A14417E5-F04E-EA7B-2EF5-5C49191091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7687" y="3743325"/>
            <a:ext cx="1428750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47" name="Picture 37" descr="C:\Users\Susanna\Dropbox\Sito\web\modaresearch\httpdocs\loghi\incotex.jpg">
            <a:extLst>
              <a:ext uri="{FF2B5EF4-FFF2-40B4-BE49-F238E27FC236}">
                <a16:creationId xmlns:a16="http://schemas.microsoft.com/office/drawing/2014/main" id="{82D3ECFB-71AA-385D-B45A-F7027CEB02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738" y="5373688"/>
            <a:ext cx="1022350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48" name="Picture 41" descr="C:\Dropbox\Sito\web\modaresearch\httpdocs\loghi\akris.jpg">
            <a:extLst>
              <a:ext uri="{FF2B5EF4-FFF2-40B4-BE49-F238E27FC236}">
                <a16:creationId xmlns:a16="http://schemas.microsoft.com/office/drawing/2014/main" id="{6A195ECC-F22E-A3DC-B942-C0A08C3509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4438" y="2960688"/>
            <a:ext cx="1143000" cy="16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49" name="Picture 42" descr="C:\Dropbox\Sito\web\modaresearch\httpdocs\loghi\furlan.jpg">
            <a:extLst>
              <a:ext uri="{FF2B5EF4-FFF2-40B4-BE49-F238E27FC236}">
                <a16:creationId xmlns:a16="http://schemas.microsoft.com/office/drawing/2014/main" id="{83E9C33A-F8BF-7BE6-9689-2B5016BFEE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4438" y="5589588"/>
            <a:ext cx="976312" cy="331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50" name="Picture 43" descr="C:\Dropbox\Sito\web\modaresearch\httpdocs\loghi\forest.jpg">
            <a:extLst>
              <a:ext uri="{FF2B5EF4-FFF2-40B4-BE49-F238E27FC236}">
                <a16:creationId xmlns:a16="http://schemas.microsoft.com/office/drawing/2014/main" id="{684288AC-7BE0-BBD5-5071-3B2A5AD767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3725" y="3952875"/>
            <a:ext cx="555625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51" name="Picture 45" descr="C:\Dropbox\Sito\web\modaresearch\httpdocs\loghi\giuntini.jpg">
            <a:extLst>
              <a:ext uri="{FF2B5EF4-FFF2-40B4-BE49-F238E27FC236}">
                <a16:creationId xmlns:a16="http://schemas.microsoft.com/office/drawing/2014/main" id="{A4D902FF-C4EC-5BA1-B6CB-DD32E71480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663" y="5991225"/>
            <a:ext cx="1152525" cy="30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52" name="Picture 47" descr="C:\Dropbox\Sito\web\modaresearch\httpdocs\loghi\sinv.jpg">
            <a:extLst>
              <a:ext uri="{FF2B5EF4-FFF2-40B4-BE49-F238E27FC236}">
                <a16:creationId xmlns:a16="http://schemas.microsoft.com/office/drawing/2014/main" id="{E9902FE2-3BCC-C27D-2254-AF6DE20040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988" y="3500438"/>
            <a:ext cx="704850" cy="42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53" name="Picture 48" descr="C:\Dropbox\Sito\web\modaresearch\httpdocs\loghi\mango.jpg">
            <a:extLst>
              <a:ext uri="{FF2B5EF4-FFF2-40B4-BE49-F238E27FC236}">
                <a16:creationId xmlns:a16="http://schemas.microsoft.com/office/drawing/2014/main" id="{644837FB-47E1-2E68-7331-BC806552EF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0163" y="3051175"/>
            <a:ext cx="1158875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54" name="Picture 50" descr="C:\Dropbox\Sito\web\modaresearch\httpdocs\loghi\pompea.jpg">
            <a:extLst>
              <a:ext uri="{FF2B5EF4-FFF2-40B4-BE49-F238E27FC236}">
                <a16:creationId xmlns:a16="http://schemas.microsoft.com/office/drawing/2014/main" id="{68201E78-C0F0-174A-4E6F-06C625C990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3663" y="4902200"/>
            <a:ext cx="1257300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55" name="CasellaDiTesto 5">
            <a:extLst>
              <a:ext uri="{FF2B5EF4-FFF2-40B4-BE49-F238E27FC236}">
                <a16:creationId xmlns:a16="http://schemas.microsoft.com/office/drawing/2014/main" id="{DEBD089D-537E-C623-D934-E35C40E481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5963" y="6438900"/>
            <a:ext cx="2447925" cy="23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900" b="1">
                <a:latin typeface="Arial" panose="020B0604020202020204" pitchFamily="34" charset="0"/>
              </a:rPr>
              <a:t>Fonte  Archivio Annunci Moda Research</a:t>
            </a:r>
          </a:p>
        </p:txBody>
      </p:sp>
      <p:pic>
        <p:nvPicPr>
          <p:cNvPr id="5156" name="Picture 45" descr="C:\Dropbox\Sito\web\modaresearch\httpdocs\loghi\fgf.jpg">
            <a:extLst>
              <a:ext uri="{FF2B5EF4-FFF2-40B4-BE49-F238E27FC236}">
                <a16:creationId xmlns:a16="http://schemas.microsoft.com/office/drawing/2014/main" id="{58F0036C-2A0A-EB13-54CD-F2905DE7F9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3025" y="4581525"/>
            <a:ext cx="10652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57" name="Picture 46" descr="C:\Dropbox\Sito\web\modaresearch\httpdocs\loghi\visit.jpg">
            <a:extLst>
              <a:ext uri="{FF2B5EF4-FFF2-40B4-BE49-F238E27FC236}">
                <a16:creationId xmlns:a16="http://schemas.microsoft.com/office/drawing/2014/main" id="{C1C526E8-7E74-1363-D9B3-8B515475E7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288" y="5157788"/>
            <a:ext cx="12001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58" name="Picture 47" descr="C:\Dropbox\Sito\web\modaresearch\httpdocs\loghi\annaritan.jpg">
            <a:extLst>
              <a:ext uri="{FF2B5EF4-FFF2-40B4-BE49-F238E27FC236}">
                <a16:creationId xmlns:a16="http://schemas.microsoft.com/office/drawing/2014/main" id="{24008749-B4EA-BE64-2793-F6D2E54235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6238" y="2781300"/>
            <a:ext cx="1168400" cy="49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59" name="Picture 48">
            <a:extLst>
              <a:ext uri="{FF2B5EF4-FFF2-40B4-BE49-F238E27FC236}">
                <a16:creationId xmlns:a16="http://schemas.microsoft.com/office/drawing/2014/main" id="{6B3955B0-CFB2-57C9-ECAD-98CABFD6AA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0200" y="1844675"/>
            <a:ext cx="1554163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60" name="Immagine 9" descr="Descrizione: ~6636753">
            <a:extLst>
              <a:ext uri="{FF2B5EF4-FFF2-40B4-BE49-F238E27FC236}">
                <a16:creationId xmlns:a16="http://schemas.microsoft.com/office/drawing/2014/main" id="{C109BBDE-C668-C37B-A1D0-9BC9225ADC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7763" y="1844675"/>
            <a:ext cx="1008062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61" name="Immagine 48" descr="teddy.png">
            <a:extLst>
              <a:ext uri="{FF2B5EF4-FFF2-40B4-BE49-F238E27FC236}">
                <a16:creationId xmlns:a16="http://schemas.microsoft.com/office/drawing/2014/main" id="{9BADB8A6-3F80-1874-A22B-D93AF8A9AB56}"/>
              </a:ext>
            </a:extLst>
          </p:cNvPr>
          <p:cNvPicPr>
            <a:picLocks noChangeAspect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5661025"/>
            <a:ext cx="936625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62" name="Picture 50">
            <a:extLst>
              <a:ext uri="{FF2B5EF4-FFF2-40B4-BE49-F238E27FC236}">
                <a16:creationId xmlns:a16="http://schemas.microsoft.com/office/drawing/2014/main" id="{FBEED713-C996-E9C0-9A8C-884A3D935B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138" y="3284538"/>
            <a:ext cx="1152525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63" name="Picture 51">
            <a:extLst>
              <a:ext uri="{FF2B5EF4-FFF2-40B4-BE49-F238E27FC236}">
                <a16:creationId xmlns:a16="http://schemas.microsoft.com/office/drawing/2014/main" id="{A15568CB-CC4F-1FF3-E853-B8B9D6F3A2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850" y="1792288"/>
            <a:ext cx="1655763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64" name="Immagine 52" descr="LOGOROCKEXPERIENCE-200.jpg">
            <a:extLst>
              <a:ext uri="{FF2B5EF4-FFF2-40B4-BE49-F238E27FC236}">
                <a16:creationId xmlns:a16="http://schemas.microsoft.com/office/drawing/2014/main" id="{A46D56B8-678E-70E8-7BD5-9533F8F6EBB1}"/>
              </a:ext>
            </a:extLst>
          </p:cNvPr>
          <p:cNvPicPr>
            <a:picLocks noChangeAspect="1"/>
          </p:cNvPicPr>
          <p:nvPr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713" y="1773238"/>
            <a:ext cx="1225550" cy="35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65" name="Immagine 53" descr="logo bikk.png">
            <a:extLst>
              <a:ext uri="{FF2B5EF4-FFF2-40B4-BE49-F238E27FC236}">
                <a16:creationId xmlns:a16="http://schemas.microsoft.com/office/drawing/2014/main" id="{967EBBBC-A240-891A-A8FB-A7991469352A}"/>
              </a:ext>
            </a:extLst>
          </p:cNvPr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150" y="3573463"/>
            <a:ext cx="1081088" cy="169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66" name="Immagine 54" descr="logo mares.png">
            <a:extLst>
              <a:ext uri="{FF2B5EF4-FFF2-40B4-BE49-F238E27FC236}">
                <a16:creationId xmlns:a16="http://schemas.microsoft.com/office/drawing/2014/main" id="{DECEA39A-C118-AB02-C115-ECCE7B7138A7}"/>
              </a:ext>
            </a:extLst>
          </p:cNvPr>
          <p:cNvPicPr>
            <a:picLocks noChangeAspect="1"/>
          </p:cNvPicPr>
          <p:nvPr/>
        </p:nvPicPr>
        <p:blipFill>
          <a:blip r:embed="rId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788" y="5589588"/>
            <a:ext cx="1016000" cy="296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67" name="Immagine 55" descr="blauer.png">
            <a:extLst>
              <a:ext uri="{FF2B5EF4-FFF2-40B4-BE49-F238E27FC236}">
                <a16:creationId xmlns:a16="http://schemas.microsoft.com/office/drawing/2014/main" id="{F568A189-89F6-22B0-2D54-B9ED37E8DDEC}"/>
              </a:ext>
            </a:extLst>
          </p:cNvPr>
          <p:cNvPicPr>
            <a:picLocks noChangeAspect="1"/>
          </p:cNvPicPr>
          <p:nvPr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188" y="4581525"/>
            <a:ext cx="100965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68" name="Picture 54" descr="Risultati immagini per lubiam logo">
            <a:extLst>
              <a:ext uri="{FF2B5EF4-FFF2-40B4-BE49-F238E27FC236}">
                <a16:creationId xmlns:a16="http://schemas.microsoft.com/office/drawing/2014/main" id="{D2EB2F6C-80A3-CA26-C217-0AFB85554B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00" y="5693909"/>
            <a:ext cx="935038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69" name="Picture 56" descr="Risultati immagini per no ka oi logo">
            <a:extLst>
              <a:ext uri="{FF2B5EF4-FFF2-40B4-BE49-F238E27FC236}">
                <a16:creationId xmlns:a16="http://schemas.microsoft.com/office/drawing/2014/main" id="{60286E81-34DD-6BEB-972E-CC8D146586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4127500"/>
            <a:ext cx="1079500" cy="617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70" name="AutoShape 58" descr="Risultati immagini per and camicie">
            <a:extLst>
              <a:ext uri="{FF2B5EF4-FFF2-40B4-BE49-F238E27FC236}">
                <a16:creationId xmlns:a16="http://schemas.microsoft.com/office/drawing/2014/main" id="{968F72E1-A2EE-4172-9D6A-775CE9BABFC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it-IT" altLang="it-IT" sz="1800">
              <a:latin typeface="Arial" panose="020B0604020202020204" pitchFamily="34" charset="0"/>
            </a:endParaRPr>
          </a:p>
        </p:txBody>
      </p:sp>
      <p:sp>
        <p:nvSpPr>
          <p:cNvPr id="5171" name="AutoShape 60" descr="Risultati immagini per and camicie">
            <a:extLst>
              <a:ext uri="{FF2B5EF4-FFF2-40B4-BE49-F238E27FC236}">
                <a16:creationId xmlns:a16="http://schemas.microsoft.com/office/drawing/2014/main" id="{5CDF47C3-D07B-B7D5-1483-BB4D9645E65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it-IT" altLang="it-IT" sz="1800">
              <a:latin typeface="Arial" panose="020B0604020202020204" pitchFamily="34" charset="0"/>
            </a:endParaRPr>
          </a:p>
        </p:txBody>
      </p:sp>
      <p:pic>
        <p:nvPicPr>
          <p:cNvPr id="5172" name="Picture 61">
            <a:extLst>
              <a:ext uri="{FF2B5EF4-FFF2-40B4-BE49-F238E27FC236}">
                <a16:creationId xmlns:a16="http://schemas.microsoft.com/office/drawing/2014/main" id="{CA8D6D90-4114-202A-B333-4ECB8E85FB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2850" y="2306638"/>
            <a:ext cx="792163" cy="388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73" name="Picture 63" descr="Risultati immagini per mandelli logo">
            <a:extLst>
              <a:ext uri="{FF2B5EF4-FFF2-40B4-BE49-F238E27FC236}">
                <a16:creationId xmlns:a16="http://schemas.microsoft.com/office/drawing/2014/main" id="{C1EC585D-676B-016B-7B28-5DE360973C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113" y="1700213"/>
            <a:ext cx="936625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74" name="Picture 64">
            <a:extLst>
              <a:ext uri="{FF2B5EF4-FFF2-40B4-BE49-F238E27FC236}">
                <a16:creationId xmlns:a16="http://schemas.microsoft.com/office/drawing/2014/main" id="{326C2AE5-4E89-4CAD-3047-50AD90EA9F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1725" y="5516563"/>
            <a:ext cx="1506538" cy="446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75" name="Immagine 2">
            <a:extLst>
              <a:ext uri="{FF2B5EF4-FFF2-40B4-BE49-F238E27FC236}">
                <a16:creationId xmlns:a16="http://schemas.microsoft.com/office/drawing/2014/main" id="{FC545953-D91D-3B01-8ADA-B226671F92C5}"/>
              </a:ext>
            </a:extLst>
          </p:cNvPr>
          <p:cNvPicPr>
            <a:picLocks noChangeAspect="1"/>
          </p:cNvPicPr>
          <p:nvPr/>
        </p:nvPicPr>
        <p:blipFill>
          <a:blip r:embed="rId5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198438"/>
            <a:ext cx="5153025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76" name="Immagine 3">
            <a:extLst>
              <a:ext uri="{FF2B5EF4-FFF2-40B4-BE49-F238E27FC236}">
                <a16:creationId xmlns:a16="http://schemas.microsoft.com/office/drawing/2014/main" id="{69A698C7-E359-5C2F-72C7-921D0F1B9F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688" y="1717675"/>
            <a:ext cx="936625" cy="50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77" name="Immagine 3">
            <a:extLst>
              <a:ext uri="{FF2B5EF4-FFF2-40B4-BE49-F238E27FC236}">
                <a16:creationId xmlns:a16="http://schemas.microsoft.com/office/drawing/2014/main" id="{35E91AE4-8F64-F219-5EED-AACC191476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0813" y="2144713"/>
            <a:ext cx="771525" cy="53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78" name="Immagine 5">
            <a:extLst>
              <a:ext uri="{FF2B5EF4-FFF2-40B4-BE49-F238E27FC236}">
                <a16:creationId xmlns:a16="http://schemas.microsoft.com/office/drawing/2014/main" id="{FAFEF14C-436F-38C6-485D-2960ACB95A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6938" y="6065838"/>
            <a:ext cx="1233487" cy="531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79" name="Immagine 7">
            <a:extLst>
              <a:ext uri="{FF2B5EF4-FFF2-40B4-BE49-F238E27FC236}">
                <a16:creationId xmlns:a16="http://schemas.microsoft.com/office/drawing/2014/main" id="{A9B1CD63-7077-F914-7A9B-30518104CF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7675" y="2532063"/>
            <a:ext cx="936625" cy="404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magine 3" descr="Immagine che contiene schizzo, disegno&#10;&#10;Il contenuto generato dall'IA potrebbe non essere corretto.">
            <a:extLst>
              <a:ext uri="{FF2B5EF4-FFF2-40B4-BE49-F238E27FC236}">
                <a16:creationId xmlns:a16="http://schemas.microsoft.com/office/drawing/2014/main" id="{F54569A0-45CE-8EC8-6CF8-19679C5AD602}"/>
              </a:ext>
            </a:extLst>
          </p:cNvPr>
          <p:cNvPicPr>
            <a:picLocks noChangeAspect="1"/>
          </p:cNvPicPr>
          <p:nvPr/>
        </p:nvPicPr>
        <p:blipFill>
          <a:blip r:embed="rId5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1831" y="3928212"/>
            <a:ext cx="1008063" cy="454082"/>
          </a:xfrm>
          <a:prstGeom prst="rect">
            <a:avLst/>
          </a:prstGeom>
        </p:spPr>
      </p:pic>
      <p:pic>
        <p:nvPicPr>
          <p:cNvPr id="6" name="Immagine 5" descr="Immagine che contiene Carattere, calligrafia, tipografia, handwritten&#10;&#10;Il contenuto generato dall'IA potrebbe non essere corretto.">
            <a:extLst>
              <a:ext uri="{FF2B5EF4-FFF2-40B4-BE49-F238E27FC236}">
                <a16:creationId xmlns:a16="http://schemas.microsoft.com/office/drawing/2014/main" id="{611E1F4F-1FBD-857A-A05B-E9AB03FED6C2}"/>
              </a:ext>
            </a:extLst>
          </p:cNvPr>
          <p:cNvPicPr>
            <a:picLocks noChangeAspect="1"/>
          </p:cNvPicPr>
          <p:nvPr/>
        </p:nvPicPr>
        <p:blipFill>
          <a:blip r:embed="rId57"/>
          <a:stretch>
            <a:fillRect/>
          </a:stretch>
        </p:blipFill>
        <p:spPr>
          <a:xfrm>
            <a:off x="4223387" y="6278562"/>
            <a:ext cx="1106306" cy="491141"/>
          </a:xfrm>
          <a:prstGeom prst="rect">
            <a:avLst/>
          </a:prstGeom>
        </p:spPr>
      </p:pic>
      <p:pic>
        <p:nvPicPr>
          <p:cNvPr id="8" name="Immagine 7" descr="Immagine che contiene testo, emblema, logo, simbolo&#10;&#10;Il contenuto generato dall'IA potrebbe non essere corretto.">
            <a:extLst>
              <a:ext uri="{FF2B5EF4-FFF2-40B4-BE49-F238E27FC236}">
                <a16:creationId xmlns:a16="http://schemas.microsoft.com/office/drawing/2014/main" id="{8D0C77DE-F998-F72A-1C4A-5B0857F32E4B}"/>
              </a:ext>
            </a:extLst>
          </p:cNvPr>
          <p:cNvPicPr>
            <a:picLocks noChangeAspect="1"/>
          </p:cNvPicPr>
          <p:nvPr/>
        </p:nvPicPr>
        <p:blipFill>
          <a:blip r:embed="rId58"/>
          <a:stretch>
            <a:fillRect/>
          </a:stretch>
        </p:blipFill>
        <p:spPr>
          <a:xfrm>
            <a:off x="8364752" y="3196886"/>
            <a:ext cx="593511" cy="50482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8">
            <a:extLst>
              <a:ext uri="{FF2B5EF4-FFF2-40B4-BE49-F238E27FC236}">
                <a16:creationId xmlns:a16="http://schemas.microsoft.com/office/drawing/2014/main" id="{6E35DEFE-1BD6-D3CE-A8B4-F87A5654E2BA}"/>
              </a:ext>
            </a:extLst>
          </p:cNvPr>
          <p:cNvSpPr txBox="1">
            <a:spLocks/>
          </p:cNvSpPr>
          <p:nvPr/>
        </p:nvSpPr>
        <p:spPr>
          <a:xfrm>
            <a:off x="285750" y="1357313"/>
            <a:ext cx="8501063" cy="285750"/>
          </a:xfrm>
          <a:prstGeom prst="rect">
            <a:avLst/>
          </a:prstGeom>
          <a:solidFill>
            <a:srgbClr val="553F28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eaLnBrk="1" hangingPunct="1">
              <a:spcBef>
                <a:spcPct val="20000"/>
              </a:spcBef>
              <a:defRPr/>
            </a:pPr>
            <a:r>
              <a:rPr lang="it-IT" sz="1400" b="1" dirty="0">
                <a:solidFill>
                  <a:srgbClr val="FFFFFF"/>
                </a:solidFill>
                <a:latin typeface="Arial" charset="0"/>
                <a:cs typeface="Arial" charset="0"/>
              </a:rPr>
              <a:t>TIPOLOGIA </a:t>
            </a:r>
            <a:r>
              <a:rPr lang="it-IT" sz="1400" b="1" dirty="0" err="1">
                <a:solidFill>
                  <a:srgbClr val="FFFFFF"/>
                </a:solidFill>
                <a:latin typeface="Arial" charset="0"/>
                <a:cs typeface="Arial" charset="0"/>
              </a:rPr>
              <a:t>DI</a:t>
            </a:r>
            <a:r>
              <a:rPr lang="it-IT" sz="1400" b="1" dirty="0">
                <a:solidFill>
                  <a:srgbClr val="FFFFFF"/>
                </a:solidFill>
                <a:latin typeface="Arial" charset="0"/>
                <a:cs typeface="Arial" charset="0"/>
              </a:rPr>
              <a:t> ANNUNCI PUBBLICATI - PROFILI</a:t>
            </a:r>
            <a:endParaRPr lang="it-IT" sz="1600" b="1" dirty="0">
              <a:solidFill>
                <a:srgbClr val="FFFFFF"/>
              </a:solidFill>
              <a:latin typeface="Arial" charset="0"/>
              <a:cs typeface="Arial" charset="0"/>
            </a:endParaRPr>
          </a:p>
        </p:txBody>
      </p:sp>
      <p:sp>
        <p:nvSpPr>
          <p:cNvPr id="7171" name="Segnaposto numero diapositiva 14">
            <a:extLst>
              <a:ext uri="{FF2B5EF4-FFF2-40B4-BE49-F238E27FC236}">
                <a16:creationId xmlns:a16="http://schemas.microsoft.com/office/drawing/2014/main" id="{EEC38705-6FC1-48E1-5FBA-B0E8774278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055A5E5-8C5E-43D9-9A3E-703EA6CB7F70}" type="slidenum">
              <a:rPr lang="it-IT" altLang="it-IT" sz="12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3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sp>
        <p:nvSpPr>
          <p:cNvPr id="7172" name="CasellaDiTesto 5">
            <a:extLst>
              <a:ext uri="{FF2B5EF4-FFF2-40B4-BE49-F238E27FC236}">
                <a16:creationId xmlns:a16="http://schemas.microsoft.com/office/drawing/2014/main" id="{8AA0EC83-25FB-3B65-F9B9-00B3235D01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5963" y="6438900"/>
            <a:ext cx="2447925" cy="23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900" b="1">
                <a:latin typeface="Arial" panose="020B0604020202020204" pitchFamily="34" charset="0"/>
              </a:rPr>
              <a:t>Fonte  Archivio Annunci Moda Research</a:t>
            </a:r>
          </a:p>
        </p:txBody>
      </p:sp>
      <p:sp>
        <p:nvSpPr>
          <p:cNvPr id="7173" name="CasellaDiTesto 2">
            <a:extLst>
              <a:ext uri="{FF2B5EF4-FFF2-40B4-BE49-F238E27FC236}">
                <a16:creationId xmlns:a16="http://schemas.microsoft.com/office/drawing/2014/main" id="{F4040ED4-590C-9E33-6658-FC3CD6913D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84664" y="1887124"/>
            <a:ext cx="3816424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800" dirty="0">
                <a:latin typeface="Arial" panose="020B0604020202020204" pitchFamily="34" charset="0"/>
              </a:rPr>
              <a:t>AD1284  ADDETTO/A VENDITE PADOVA CENTRO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800" dirty="0">
                <a:latin typeface="Arial" panose="020B0604020202020204" pitchFamily="34" charset="0"/>
              </a:rPr>
              <a:t>AD1283  FASHION ADVISOR VENEZIA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800" dirty="0">
                <a:latin typeface="Arial" panose="020B0604020202020204" pitchFamily="34" charset="0"/>
              </a:rPr>
              <a:t>AD1282  PRODUCT MANAGER ASSISTANT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800" dirty="0">
                <a:latin typeface="Arial" panose="020B0604020202020204" pitchFamily="34" charset="0"/>
              </a:rPr>
              <a:t>AD1281  DESIGNER ABBIGLIAMENTO E ACCESSORI DONNA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800" dirty="0">
                <a:latin typeface="Arial" panose="020B0604020202020204" pitchFamily="34" charset="0"/>
              </a:rPr>
              <a:t>AD1280  CREATIVA/O RICAMATRICE/TORE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800" dirty="0">
                <a:latin typeface="Arial" panose="020B0604020202020204" pitchFamily="34" charset="0"/>
              </a:rPr>
              <a:t>AD1279  ADDETTO/A CENTRALINO - RECEPTIONIST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800" dirty="0">
                <a:latin typeface="Arial" panose="020B0604020202020204" pitchFamily="34" charset="0"/>
              </a:rPr>
              <a:t>AD1278  MODELLISTA SENIOR RTW E ALTA MODA DONNA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800" dirty="0">
                <a:latin typeface="Arial" panose="020B0604020202020204" pitchFamily="34" charset="0"/>
              </a:rPr>
              <a:t>AD1277  RESPONSABILE PRODOTTO E PRODUZIONE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800" dirty="0">
                <a:latin typeface="Arial" panose="020B0604020202020204" pitchFamily="34" charset="0"/>
              </a:rPr>
              <a:t>AD1276  JUNIOR DESIGNER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800" dirty="0">
                <a:latin typeface="Arial" panose="020B0604020202020204" pitchFamily="34" charset="0"/>
              </a:rPr>
              <a:t>AD1275  ADDETTO/A UFFICIO LOGISTICA / SPEDIZIONI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800" dirty="0">
                <a:latin typeface="Arial" panose="020B0604020202020204" pitchFamily="34" charset="0"/>
              </a:rPr>
              <a:t>AD1274  ADDETTO/A UFFICIO COMMERCIALE/LOGISTICA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800" dirty="0">
                <a:latin typeface="Arial" panose="020B0604020202020204" pitchFamily="34" charset="0"/>
              </a:rPr>
              <a:t>AD1273 TECNICO/A DI CONFEZIONE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800" dirty="0">
                <a:latin typeface="Arial" panose="020B0604020202020204" pitchFamily="34" charset="0"/>
              </a:rPr>
              <a:t>AD1272  ADDETTA/O SCHEDE TECNICHE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800" dirty="0">
                <a:latin typeface="Arial" panose="020B0604020202020204" pitchFamily="34" charset="0"/>
              </a:rPr>
              <a:t>AD1268  MODELLISTA SENIOR ABBIGLIAMENTO IN PELLE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800" dirty="0">
                <a:latin typeface="Arial" panose="020B0604020202020204" pitchFamily="34" charset="0"/>
              </a:rPr>
              <a:t>AD1267  FASHION ADVISOR MILANO - TEMPO DETERMINATO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800" dirty="0">
                <a:latin typeface="Arial" panose="020B0604020202020204" pitchFamily="34" charset="0"/>
              </a:rPr>
              <a:t>AD1266  TECNICO DI CONFEZIONE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800" dirty="0">
                <a:latin typeface="Arial" panose="020B0604020202020204" pitchFamily="34" charset="0"/>
              </a:rPr>
              <a:t>AD1264  ASSISTENTE DEL DIRETTORE CREATIVO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800" dirty="0">
                <a:latin typeface="Arial" panose="020B0604020202020204" pitchFamily="34" charset="0"/>
              </a:rPr>
              <a:t>AD1263  IMPIEGATO/A SENIOR MARKETING E COMUNICAZIONE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800" dirty="0">
                <a:latin typeface="Arial" panose="020B0604020202020204" pitchFamily="34" charset="0"/>
              </a:rPr>
              <a:t>AD1260  RESPONSABILE FINANZIARIO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800" dirty="0">
                <a:latin typeface="Arial" panose="020B0604020202020204" pitchFamily="34" charset="0"/>
              </a:rPr>
              <a:t>AD1261  CONTROLLER JUNIOR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800" dirty="0">
                <a:latin typeface="Arial" panose="020B0604020202020204" pitchFamily="34" charset="0"/>
              </a:rPr>
              <a:t>AD1259  ADDETTA/O VENDITE SHOWROOM MILANO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800" dirty="0">
                <a:latin typeface="Arial" panose="020B0604020202020204" pitchFamily="34" charset="0"/>
              </a:rPr>
              <a:t>AD1258  CUCITRICE/TORE RTW E ALTA MODA DONNA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800" dirty="0">
                <a:latin typeface="Arial" panose="020B0604020202020204" pitchFamily="34" charset="0"/>
              </a:rPr>
              <a:t>AD1257  ADDETTA/O AL TAGLIO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800" dirty="0">
                <a:latin typeface="Arial" panose="020B0604020202020204" pitchFamily="34" charset="0"/>
              </a:rPr>
              <a:t>AD1256  ADDETTA/O VENDITE ABBIGLIAMENTO UOMO/DONNA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800" dirty="0">
                <a:latin typeface="Arial" panose="020B0604020202020204" pitchFamily="34" charset="0"/>
              </a:rPr>
              <a:t>AD1255  RECEPTIONIST – CATEGORIE PROTETTE (L. 68/99)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800" dirty="0">
                <a:latin typeface="Arial" panose="020B0604020202020204" pitchFamily="34" charset="0"/>
              </a:rPr>
              <a:t>AD1252  SARTA CAMPIONARISTA/PROTOTIPISTA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800" dirty="0">
                <a:latin typeface="Arial" panose="020B0604020202020204" pitchFamily="34" charset="0"/>
              </a:rPr>
              <a:t>AD1253  JUNIOR CONTROLLER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800" dirty="0">
                <a:latin typeface="Arial" panose="020B0604020202020204" pitchFamily="34" charset="0"/>
              </a:rPr>
              <a:t>AD1254  CFO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800" dirty="0">
                <a:latin typeface="Arial" panose="020B0604020202020204" pitchFamily="34" charset="0"/>
              </a:rPr>
              <a:t>AD1251  MODELLISTA/SARTO/A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800" dirty="0">
                <a:latin typeface="Arial" panose="020B0604020202020204" pitchFamily="34" charset="0"/>
              </a:rPr>
              <a:t>AD1250  SARTO/A MACCHINISTA ESPERTO/A ABBIGLIAMENTO</a:t>
            </a:r>
          </a:p>
        </p:txBody>
      </p:sp>
      <p:sp>
        <p:nvSpPr>
          <p:cNvPr id="7174" name="CasellaDiTesto 3">
            <a:extLst>
              <a:ext uri="{FF2B5EF4-FFF2-40B4-BE49-F238E27FC236}">
                <a16:creationId xmlns:a16="http://schemas.microsoft.com/office/drawing/2014/main" id="{35B556DB-8CB2-9287-65FB-15B202B045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5750" y="1922730"/>
            <a:ext cx="4430266" cy="36625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800" dirty="0">
                <a:latin typeface="Arial" panose="020B0604020202020204" pitchFamily="34" charset="0"/>
              </a:rPr>
              <a:t>AD1323  VICE CAPO REPARTO PRODUZIONE CAPOSPALLA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800" dirty="0">
                <a:latin typeface="Arial" panose="020B0604020202020204" pitchFamily="34" charset="0"/>
              </a:rPr>
              <a:t>AD1322  RESPONSABILE DI PRODUZIONE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800" dirty="0">
                <a:latin typeface="Arial" panose="020B0604020202020204" pitchFamily="34" charset="0"/>
              </a:rPr>
              <a:t>AD1320  CAMPIONARISTE/I SENIOR CAPI LEGGERI ALTA MODA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800" dirty="0">
                <a:latin typeface="Arial" panose="020B0604020202020204" pitchFamily="34" charset="0"/>
              </a:rPr>
              <a:t>AD1318  STILISTA FREELANCE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800" dirty="0">
                <a:latin typeface="Arial" panose="020B0604020202020204" pitchFamily="34" charset="0"/>
              </a:rPr>
              <a:t>AD1317  IMPIEGATO/A UFFICIO ACQUISTI E PROGRAMMAZIONE PRODUZ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800" dirty="0">
                <a:latin typeface="Arial" panose="020B0604020202020204" pitchFamily="34" charset="0"/>
              </a:rPr>
              <a:t>AD1314  MODELLISTA ABBIGLIAMENTO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800" dirty="0">
                <a:latin typeface="Arial" panose="020B0604020202020204" pitchFamily="34" charset="0"/>
              </a:rPr>
              <a:t>AD1313  PRODUCTION PLANNER/ADDETTO/A UFFICIO PRODUZIONE-QUALITA’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800" dirty="0">
                <a:latin typeface="Arial" panose="020B0604020202020204" pitchFamily="34" charset="0"/>
              </a:rPr>
              <a:t>AD1312  ADDETTO/A DI.BA E SCHEDE TECNICHE ABBIGLIAMENTO IN PELLE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800" dirty="0">
                <a:latin typeface="Arial" panose="020B0604020202020204" pitchFamily="34" charset="0"/>
              </a:rPr>
              <a:t>AD1310  ADDETTA/O SCHEDE TECNICHE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800" dirty="0">
                <a:latin typeface="Arial" panose="020B0604020202020204" pitchFamily="34" charset="0"/>
              </a:rPr>
              <a:t>AD1311  SHOWROOM ASSISTANT MANAGER MILANO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800" dirty="0">
                <a:latin typeface="Arial" panose="020B0604020202020204" pitchFamily="34" charset="0"/>
              </a:rPr>
              <a:t>AD1309  ADDETTO/A PRODOTTO ABBIGLIAMENTO IN PELLE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800" dirty="0">
                <a:latin typeface="Arial" panose="020B0604020202020204" pitchFamily="34" charset="0"/>
              </a:rPr>
              <a:t>AD1308  MODELLISTA SENIOR RTW E ALTA MODA DONNA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800" dirty="0">
                <a:latin typeface="Arial" panose="020B0604020202020204" pitchFamily="34" charset="0"/>
              </a:rPr>
              <a:t>AD1305  RESPONSABILE OUTLET MIRA (VE)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800" dirty="0">
                <a:latin typeface="Arial" panose="020B0604020202020204" pitchFamily="34" charset="0"/>
              </a:rPr>
              <a:t>AD1304  STORE MANAGER - VERCELLI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800" dirty="0">
                <a:latin typeface="Arial" panose="020B0604020202020204" pitchFamily="34" charset="0"/>
              </a:rPr>
              <a:t>AD1303  PRODUCT DEVELOPER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800" dirty="0">
                <a:latin typeface="Arial" panose="020B0604020202020204" pitchFamily="34" charset="0"/>
              </a:rPr>
              <a:t>AD1302  PRODUCT DEVELOPER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800" dirty="0">
                <a:latin typeface="Arial" panose="020B0604020202020204" pitchFamily="34" charset="0"/>
              </a:rPr>
              <a:t>AD1301  RESPONSABILE MODELLERIA OUTERWEAR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800" dirty="0">
                <a:latin typeface="Arial" panose="020B0604020202020204" pitchFamily="34" charset="0"/>
              </a:rPr>
              <a:t>AD1299  ADDETTO/A UFFICIO PRODOTTO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800" dirty="0">
                <a:latin typeface="Arial" panose="020B0604020202020204" pitchFamily="34" charset="0"/>
              </a:rPr>
              <a:t>AD1296  MODELLISTA SENIOR RTW E ALTA MODA DONNA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800" dirty="0">
                <a:latin typeface="Arial" panose="020B0604020202020204" pitchFamily="34" charset="0"/>
              </a:rPr>
              <a:t>AD1295  HR RECRUITING AND TRAINING SPECIALIST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800" dirty="0">
                <a:latin typeface="Arial" panose="020B0604020202020204" pitchFamily="34" charset="0"/>
              </a:rPr>
              <a:t>AD1294  IMPIEGATO/A TECNICO/A DI CONFEZIONE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800" dirty="0">
                <a:latin typeface="Arial" panose="020B0604020202020204" pitchFamily="34" charset="0"/>
              </a:rPr>
              <a:t>AD1293  RESPONSABILE PRODUZIONE MAGLIERIA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800" dirty="0">
                <a:latin typeface="Arial" panose="020B0604020202020204" pitchFamily="34" charset="0"/>
              </a:rPr>
              <a:t>AD1292  RESPONSABILE UFFICIO ACQUISTI TESSUTI/ACCESSORI e TRATTAMENTI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800" dirty="0">
                <a:latin typeface="Arial" panose="020B0604020202020204" pitchFamily="34" charset="0"/>
              </a:rPr>
              <a:t>AD1291  MODELLISTA ABBIGLIAMENTO IN PELLE UOMO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800" dirty="0">
                <a:latin typeface="Arial" panose="020B0604020202020204" pitchFamily="34" charset="0"/>
              </a:rPr>
              <a:t>AD1289  IT MANAGER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800" dirty="0">
                <a:latin typeface="Arial" panose="020B0604020202020204" pitchFamily="34" charset="0"/>
              </a:rPr>
              <a:t>AD1288  RESPONSABILE PRODUZIONE ABBIGLIAMENTO DONNA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800" dirty="0">
                <a:latin typeface="Arial" panose="020B0604020202020204" pitchFamily="34" charset="0"/>
              </a:rPr>
              <a:t>AD1287  IMPIEGATO/A UFFICIO PRODOTTO ABBIGLIAMENTO IN PELLE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800" dirty="0">
                <a:latin typeface="Arial" panose="020B0604020202020204" pitchFamily="34" charset="0"/>
              </a:rPr>
              <a:t>AD1286  ADDETTO/A UFFICIO TECNICO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800" dirty="0">
                <a:latin typeface="Arial" panose="020B0604020202020204" pitchFamily="34" charset="0"/>
              </a:rPr>
              <a:t>AD1285  MODELLISTA UOMO</a:t>
            </a:r>
          </a:p>
        </p:txBody>
      </p:sp>
      <p:pic>
        <p:nvPicPr>
          <p:cNvPr id="7176" name="Immagine 8">
            <a:extLst>
              <a:ext uri="{FF2B5EF4-FFF2-40B4-BE49-F238E27FC236}">
                <a16:creationId xmlns:a16="http://schemas.microsoft.com/office/drawing/2014/main" id="{1E7E8EC1-DFD1-3B61-4BEB-8CF966996A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198438"/>
            <a:ext cx="5153025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testo 8">
            <a:extLst>
              <a:ext uri="{FF2B5EF4-FFF2-40B4-BE49-F238E27FC236}">
                <a16:creationId xmlns:a16="http://schemas.microsoft.com/office/drawing/2014/main" id="{04E7995F-30C8-86D9-E7C3-49B40C8BD0F3}"/>
              </a:ext>
            </a:extLst>
          </p:cNvPr>
          <p:cNvSpPr txBox="1">
            <a:spLocks/>
          </p:cNvSpPr>
          <p:nvPr/>
        </p:nvSpPr>
        <p:spPr>
          <a:xfrm>
            <a:off x="285750" y="1357313"/>
            <a:ext cx="8501063" cy="285750"/>
          </a:xfrm>
          <a:prstGeom prst="rect">
            <a:avLst/>
          </a:prstGeom>
          <a:solidFill>
            <a:srgbClr val="553F28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r>
              <a:rPr lang="it-IT" sz="1400" b="1" dirty="0">
                <a:solidFill>
                  <a:srgbClr val="FFFFFF"/>
                </a:solidFill>
                <a:latin typeface="Arial" charset="0"/>
              </a:rPr>
              <a:t>TIPOLOGIA DI ANNUNCI PUBBLICATI – AREA DI APPARTENENZA</a:t>
            </a:r>
            <a:endParaRPr lang="it-IT" sz="1400" b="1" cap="small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7866CD03-E448-0A84-132E-1010C0A2810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31370499"/>
              </p:ext>
            </p:extLst>
          </p:nvPr>
        </p:nvGraphicFramePr>
        <p:xfrm>
          <a:off x="588963" y="1905000"/>
          <a:ext cx="7727950" cy="36560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220" name="Segnaposto numero diapositiva 7">
            <a:extLst>
              <a:ext uri="{FF2B5EF4-FFF2-40B4-BE49-F238E27FC236}">
                <a16:creationId xmlns:a16="http://schemas.microsoft.com/office/drawing/2014/main" id="{7FEBE2CA-70B0-4D2A-E3A1-81FE1426E0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C35B47D-E21C-4765-8228-8207D868C6C2}" type="slidenum">
              <a:rPr lang="it-IT" altLang="it-IT" sz="12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4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sp>
        <p:nvSpPr>
          <p:cNvPr id="9221" name="CasellaDiTesto 5">
            <a:extLst>
              <a:ext uri="{FF2B5EF4-FFF2-40B4-BE49-F238E27FC236}">
                <a16:creationId xmlns:a16="http://schemas.microsoft.com/office/drawing/2014/main" id="{CD1B1B9D-9CD5-74C4-F26A-FFA34615C5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81663" y="6438900"/>
            <a:ext cx="2808287" cy="23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900" b="1">
                <a:latin typeface="Arial" panose="020B0604020202020204" pitchFamily="34" charset="0"/>
              </a:rPr>
              <a:t>Fonte  Archivio Annunci Moda Research </a:t>
            </a:r>
          </a:p>
        </p:txBody>
      </p:sp>
      <p:pic>
        <p:nvPicPr>
          <p:cNvPr id="9222" name="Immagine 6">
            <a:extLst>
              <a:ext uri="{FF2B5EF4-FFF2-40B4-BE49-F238E27FC236}">
                <a16:creationId xmlns:a16="http://schemas.microsoft.com/office/drawing/2014/main" id="{0EA16395-C683-6598-068C-DB94E441C7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198438"/>
            <a:ext cx="5153025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testo 8">
            <a:extLst>
              <a:ext uri="{FF2B5EF4-FFF2-40B4-BE49-F238E27FC236}">
                <a16:creationId xmlns:a16="http://schemas.microsoft.com/office/drawing/2014/main" id="{72548DC2-1679-75A3-7DC3-E336378DA74B}"/>
              </a:ext>
            </a:extLst>
          </p:cNvPr>
          <p:cNvSpPr txBox="1">
            <a:spLocks/>
          </p:cNvSpPr>
          <p:nvPr/>
        </p:nvSpPr>
        <p:spPr>
          <a:xfrm>
            <a:off x="285750" y="1357313"/>
            <a:ext cx="8501063" cy="285750"/>
          </a:xfrm>
          <a:prstGeom prst="rect">
            <a:avLst/>
          </a:prstGeom>
          <a:solidFill>
            <a:srgbClr val="553F28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eaLnBrk="1" hangingPunct="1">
              <a:spcBef>
                <a:spcPct val="20000"/>
              </a:spcBef>
              <a:defRPr/>
            </a:pPr>
            <a:r>
              <a:rPr lang="it-IT" sz="1400" b="1" dirty="0">
                <a:solidFill>
                  <a:srgbClr val="FFFFFF"/>
                </a:solidFill>
                <a:latin typeface="Arial" charset="0"/>
                <a:cs typeface="Arial" charset="0"/>
              </a:rPr>
              <a:t>VISIBILITÀ </a:t>
            </a:r>
          </a:p>
        </p:txBody>
      </p:sp>
      <p:sp>
        <p:nvSpPr>
          <p:cNvPr id="10243" name="Segnaposto numero diapositiva 6">
            <a:extLst>
              <a:ext uri="{FF2B5EF4-FFF2-40B4-BE49-F238E27FC236}">
                <a16:creationId xmlns:a16="http://schemas.microsoft.com/office/drawing/2014/main" id="{3A4F8E06-E70C-3E52-8E35-BBE8B6EA58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F425CB4-6B78-409B-A26B-5B1D8764B9BD}" type="slidenum">
              <a:rPr lang="it-IT" altLang="it-IT" sz="12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5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sp>
        <p:nvSpPr>
          <p:cNvPr id="10244" name="Rettangolo 7">
            <a:extLst>
              <a:ext uri="{FF2B5EF4-FFF2-40B4-BE49-F238E27FC236}">
                <a16:creationId xmlns:a16="http://schemas.microsoft.com/office/drawing/2014/main" id="{8E12DACC-30B8-49B6-477F-2E778E8883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750" y="2214563"/>
            <a:ext cx="76327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1800" b="1" dirty="0">
                <a:latin typeface="Arial" panose="020B0604020202020204" pitchFamily="34" charset="0"/>
                <a:cs typeface="Arial" panose="020B0604020202020204" pitchFamily="34" charset="0"/>
              </a:rPr>
              <a:t>Raggiungete un Network Specializzato nei principali Social Network</a:t>
            </a:r>
          </a:p>
        </p:txBody>
      </p:sp>
      <p:pic>
        <p:nvPicPr>
          <p:cNvPr id="10245" name="Immagine 23" descr="01788208.jpg(1).png">
            <a:extLst>
              <a:ext uri="{FF2B5EF4-FFF2-40B4-BE49-F238E27FC236}">
                <a16:creationId xmlns:a16="http://schemas.microsoft.com/office/drawing/2014/main" id="{B6DA8DE3-F24B-690F-60BC-637CC3431E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3203575"/>
            <a:ext cx="2952378" cy="836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6" name="Immagine 21" descr="logo_facebook-rgb-7inch.jpg">
            <a:extLst>
              <a:ext uri="{FF2B5EF4-FFF2-40B4-BE49-F238E27FC236}">
                <a16:creationId xmlns:a16="http://schemas.microsoft.com/office/drawing/2014/main" id="{5870F760-D581-1C3B-4AD1-DB224C4F7C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2238" y="5013176"/>
            <a:ext cx="2373313" cy="890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8" name="Immagine 15">
            <a:extLst>
              <a:ext uri="{FF2B5EF4-FFF2-40B4-BE49-F238E27FC236}">
                <a16:creationId xmlns:a16="http://schemas.microsoft.com/office/drawing/2014/main" id="{9DAB4463-08D7-8BE4-AF20-9C9192AEF91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198438"/>
            <a:ext cx="5153025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9" name="Immagine 2">
            <a:extLst>
              <a:ext uri="{FF2B5EF4-FFF2-40B4-BE49-F238E27FC236}">
                <a16:creationId xmlns:a16="http://schemas.microsoft.com/office/drawing/2014/main" id="{DCE8A94C-64D2-2DAC-A07C-634C3D038E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263" y="3155949"/>
            <a:ext cx="2381857" cy="1331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testo 8">
            <a:extLst>
              <a:ext uri="{FF2B5EF4-FFF2-40B4-BE49-F238E27FC236}">
                <a16:creationId xmlns:a16="http://schemas.microsoft.com/office/drawing/2014/main" id="{FCA5FC2B-AE29-31FA-DC7D-3E02620EDFBF}"/>
              </a:ext>
            </a:extLst>
          </p:cNvPr>
          <p:cNvSpPr txBox="1">
            <a:spLocks/>
          </p:cNvSpPr>
          <p:nvPr/>
        </p:nvSpPr>
        <p:spPr bwMode="auto">
          <a:xfrm>
            <a:off x="285750" y="1357313"/>
            <a:ext cx="8501063" cy="285750"/>
          </a:xfrm>
          <a:prstGeom prst="rect">
            <a:avLst/>
          </a:prstGeom>
          <a:solidFill>
            <a:srgbClr val="553F28"/>
          </a:solidFill>
          <a:ln w="38100" cap="flat" cmpd="sng" algn="ctr">
            <a:solidFill>
              <a:schemeClr val="lt1"/>
            </a:solidFill>
            <a:prstDash val="solid"/>
            <a:miter lim="800000"/>
            <a:headEnd/>
            <a:tailEnd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b="1" cap="small" dirty="0">
                <a:latin typeface="Arial" pitchFamily="34" charset="0"/>
                <a:cs typeface="Arial" pitchFamily="34" charset="0"/>
              </a:rPr>
              <a:t>OFFERTA 2026</a:t>
            </a:r>
          </a:p>
        </p:txBody>
      </p:sp>
      <p:sp>
        <p:nvSpPr>
          <p:cNvPr id="11267" name="Segnaposto numero diapositiva 5">
            <a:extLst>
              <a:ext uri="{FF2B5EF4-FFF2-40B4-BE49-F238E27FC236}">
                <a16:creationId xmlns:a16="http://schemas.microsoft.com/office/drawing/2014/main" id="{5D5AA59D-C1C0-27ED-72C1-CCB39CE7C6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3D3EF25-59F8-4906-9B23-A4969C6D7A04}" type="slidenum">
              <a:rPr lang="it-IT" altLang="it-IT" sz="12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6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pic>
        <p:nvPicPr>
          <p:cNvPr id="11268" name="Immagine 7">
            <a:extLst>
              <a:ext uri="{FF2B5EF4-FFF2-40B4-BE49-F238E27FC236}">
                <a16:creationId xmlns:a16="http://schemas.microsoft.com/office/drawing/2014/main" id="{36CAC024-37A9-3B81-D7E4-32AE809C9A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198438"/>
            <a:ext cx="5153025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Tabella 3">
            <a:extLst>
              <a:ext uri="{FF2B5EF4-FFF2-40B4-BE49-F238E27FC236}">
                <a16:creationId xmlns:a16="http://schemas.microsoft.com/office/drawing/2014/main" id="{AF61E827-3614-0753-D8AF-7D16759B6400}"/>
              </a:ext>
            </a:extLst>
          </p:cNvPr>
          <p:cNvGraphicFramePr>
            <a:graphicFrameLocks noGrp="1"/>
          </p:cNvGraphicFramePr>
          <p:nvPr/>
        </p:nvGraphicFramePr>
        <p:xfrm>
          <a:off x="285750" y="1722438"/>
          <a:ext cx="8501062" cy="4402137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30802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333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874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03496">
                <a:tc grid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900" b="1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ANNUNCIO BASE </a:t>
                      </a:r>
                      <a:endParaRPr lang="it-IT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982" marR="15710" marT="32131" marB="1578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53F2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72151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Assistenza nella redazione dell’annuncio </a:t>
                      </a:r>
                      <a:endParaRPr lang="it-IT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Logo Azienda + Link del Logo al sito aziendale </a:t>
                      </a:r>
                      <a:endParaRPr lang="it-IT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Pubblicazione nel sito di Moda Research per la durata di 30 giorni</a:t>
                      </a:r>
                      <a:endParaRPr lang="it-IT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Divulgazione al network di Moda </a:t>
                      </a:r>
                      <a:r>
                        <a:rPr lang="it-IT" sz="800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Research</a:t>
                      </a:r>
                      <a:r>
                        <a:rPr lang="it-IT" sz="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con pubblicazione nei Social Network Linkedin + Facebook + Twitter + Instagram</a:t>
                      </a:r>
                      <a:endParaRPr lang="it-IT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Accesso </a:t>
                      </a:r>
                      <a:r>
                        <a:rPr lang="en-US" sz="800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multiutente</a:t>
                      </a:r>
                      <a:r>
                        <a:rPr lang="en-US" sz="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it-IT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Screening Software </a:t>
                      </a:r>
                      <a:r>
                        <a:rPr lang="it-IT" sz="800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HRfinder</a:t>
                      </a:r>
                      <a:r>
                        <a:rPr lang="it-IT" sz="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per la visualizzazione e classificazione dei CV</a:t>
                      </a:r>
                      <a:endParaRPr lang="it-IT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982" marR="15710" marT="32131" marB="1578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8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€ 490,00</a:t>
                      </a: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982" marR="15710" marT="32131" marB="1578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3496">
                <a:tc grid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900" b="1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OPZIONI </a:t>
                      </a: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982" marR="15710" marT="32131" marB="1578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53F2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5948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Annuncio Anonimo</a:t>
                      </a:r>
                      <a:endParaRPr lang="it-IT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982" marR="15710" marT="32131" marB="1578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8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 € 250,00</a:t>
                      </a:r>
                      <a:endParaRPr lang="it-IT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982" marR="15710" marT="32131" marB="1578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3496">
                <a:tc grid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900" b="1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PACCHETTI </a:t>
                      </a: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982" marR="15710" marT="32131" marB="1578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53F2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723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7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982" marR="15710" marT="32131" marB="1578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7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PREZZO A FORFAIT </a:t>
                      </a: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982" marR="15710" marT="32131" marB="1578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7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PREZZO UNITARIO </a:t>
                      </a: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982" marR="15710" marT="32131" marB="1578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793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8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2   ANNUNCI BASE  </a:t>
                      </a: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982" marR="31982" marT="32131" marB="1578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8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€ 780,00</a:t>
                      </a: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982" marR="31982" marT="32131" marB="1578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8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€ 390,00</a:t>
                      </a: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982" marR="31982" marT="32131" marB="1578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8793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8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3   ANNUNCI BASE  </a:t>
                      </a: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982" marR="31982" marT="32131" marB="1578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8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€ 1.050,00</a:t>
                      </a: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982" marR="31982" marT="32131" marB="1578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8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€ 350,00</a:t>
                      </a: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982" marR="31982" marT="32131" marB="1578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8793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8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5   ANNUNCI BASE  </a:t>
                      </a: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982" marR="31982" marT="32131" marB="1578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8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€ 1.450,00</a:t>
                      </a: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982" marR="31982" marT="32131" marB="1578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8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€ 290,00</a:t>
                      </a: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982" marR="31982" marT="32131" marB="1578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8793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8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  ANNUNCI BASE  </a:t>
                      </a: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982" marR="31982" marT="32131" marB="1578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8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€ 2.250,00</a:t>
                      </a: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982" marR="31982" marT="32131" marB="1578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8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€ 150,00</a:t>
                      </a: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982" marR="31982" marT="32131" marB="1578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4577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8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  ANNUNCI BASE  </a:t>
                      </a: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982" marR="31982" marT="32131" marB="1578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8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€ 2.700,00</a:t>
                      </a: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982" marR="31982" marT="32131" marB="1578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8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€ 90,00</a:t>
                      </a: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982" marR="31982" marT="32131" marB="1578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56822"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600" b="1" i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Il prezzo dei pacchetti vale per singola ragione sociale; il periodo di utilizzo è di 12 mesi.</a:t>
                      </a:r>
                      <a:endParaRPr lang="it-I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982" marR="15710" marT="32131" marB="1578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56822"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600" b="1" i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Tutti i prezzi sono espressi in Euro e si intendono al netto di IVA</a:t>
                      </a:r>
                      <a:endParaRPr lang="it-IT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982" marR="15710" marT="32131" marB="1578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testo 8">
            <a:extLst>
              <a:ext uri="{FF2B5EF4-FFF2-40B4-BE49-F238E27FC236}">
                <a16:creationId xmlns:a16="http://schemas.microsoft.com/office/drawing/2014/main" id="{AB6D6CA5-9EEF-2A01-BB78-7EB3A5A0BBD1}"/>
              </a:ext>
            </a:extLst>
          </p:cNvPr>
          <p:cNvSpPr txBox="1">
            <a:spLocks/>
          </p:cNvSpPr>
          <p:nvPr/>
        </p:nvSpPr>
        <p:spPr>
          <a:xfrm>
            <a:off x="285750" y="1357313"/>
            <a:ext cx="8501063" cy="285750"/>
          </a:xfrm>
          <a:prstGeom prst="rect">
            <a:avLst/>
          </a:prstGeom>
          <a:solidFill>
            <a:srgbClr val="553F28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eaLnBrk="1" hangingPunct="1">
              <a:spcBef>
                <a:spcPct val="20000"/>
              </a:spcBef>
              <a:defRPr/>
            </a:pPr>
            <a:r>
              <a:rPr lang="it-IT" sz="1400" b="1" dirty="0">
                <a:solidFill>
                  <a:srgbClr val="FFFFFF"/>
                </a:solidFill>
                <a:latin typeface="Arial" charset="0"/>
                <a:cs typeface="Arial" charset="0"/>
              </a:rPr>
              <a:t>OPZIONI </a:t>
            </a:r>
          </a:p>
        </p:txBody>
      </p:sp>
      <p:sp>
        <p:nvSpPr>
          <p:cNvPr id="12291" name="Segnaposto numero diapositiva 7">
            <a:extLst>
              <a:ext uri="{FF2B5EF4-FFF2-40B4-BE49-F238E27FC236}">
                <a16:creationId xmlns:a16="http://schemas.microsoft.com/office/drawing/2014/main" id="{9F60EA40-DDD6-DCD5-7E92-F5DA529EAD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CF4A4A2-15FC-463C-AA15-288AB4D3F64A}" type="slidenum">
              <a:rPr lang="it-IT" altLang="it-IT" sz="12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7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graphicFrame>
        <p:nvGraphicFramePr>
          <p:cNvPr id="12" name="Tabella 11">
            <a:extLst>
              <a:ext uri="{FF2B5EF4-FFF2-40B4-BE49-F238E27FC236}">
                <a16:creationId xmlns:a16="http://schemas.microsoft.com/office/drawing/2014/main" id="{18F5641B-6350-7D1E-EE1E-59A799D1EC7B}"/>
              </a:ext>
            </a:extLst>
          </p:cNvPr>
          <p:cNvGraphicFramePr>
            <a:graphicFrameLocks noGrp="1"/>
          </p:cNvGraphicFramePr>
          <p:nvPr/>
        </p:nvGraphicFramePr>
        <p:xfrm>
          <a:off x="390525" y="2251075"/>
          <a:ext cx="8362950" cy="2832117"/>
        </p:xfrm>
        <a:graphic>
          <a:graphicData uri="http://schemas.openxmlformats.org/drawingml/2006/table">
            <a:tbl>
              <a:tblPr/>
              <a:tblGrid>
                <a:gridCol w="8362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108301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Pubblicazione Annuncio Anonimo </a:t>
                      </a:r>
                    </a:p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800" b="1" i="0" u="none" strike="noStrike" baseline="0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800" b="1" i="0" u="none" strike="noStrike" baseline="0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400" b="1" i="0" u="none" strike="noStrike" baseline="0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6000" marR="36000" marT="35999" marB="35999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7308">
                <a:tc>
                  <a:txBody>
                    <a:bodyPr/>
                    <a:lstStyle/>
                    <a:p>
                      <a:pPr algn="l" fontAlgn="ctr"/>
                      <a:endParaRPr lang="it-IT" sz="11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l" fontAlgn="ctr"/>
                      <a:r>
                        <a:rPr lang="it-IT" sz="110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OFFRE:</a:t>
                      </a:r>
                      <a:r>
                        <a:rPr lang="it-IT" sz="1100" b="1" i="0" u="none" strike="noStrike" baseline="0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it-IT" sz="110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Curricula di risorse interessate alla posizione offerta con garanzia di</a:t>
                      </a:r>
                      <a:r>
                        <a:rPr lang="it-IT" sz="1100" b="1" i="0" u="none" strike="noStrike" baseline="0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it-IT" sz="110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anonimato in rete.</a:t>
                      </a:r>
                    </a:p>
                  </a:txBody>
                  <a:tcPr marL="36000" marR="36000" marT="35999" marB="35999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16491">
                <a:tc>
                  <a:txBody>
                    <a:bodyPr/>
                    <a:lstStyle/>
                    <a:p>
                      <a:pPr algn="just" fontAlgn="ctr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Otterrete il massimo anche con un annuncio anonimo grazie dalla credibilità di Moda Research che tutela al tempo stesso Azienda e Candidati.                             </a:t>
                      </a:r>
                    </a:p>
                    <a:p>
                      <a:pPr algn="just" fontAlgn="ctr"/>
                      <a:endParaRPr lang="it-IT" sz="11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l" fontAlgn="ctr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Il vostro annuncio verrà pubblicato senza Logo, con una generica descrizione dell’attività.</a:t>
                      </a:r>
                      <a:br>
                        <a:rPr lang="it-IT" sz="11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</a:br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Riceveremo noi, in prima battuta, i curricula</a:t>
                      </a:r>
                      <a:r>
                        <a:rPr lang="it-IT" sz="1100" b="0" i="0" u="none" strike="noStrike" baseline="0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dei candidati interessati e chiederemo loro conferma di interesse per l’azienda e specifica autorizzazione al trasferimento del curriculum</a:t>
                      </a:r>
                      <a:r>
                        <a:rPr lang="it-IT" sz="1100" b="0" i="0" u="none" strike="noStrike" baseline="0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nel vostro spazio online.</a:t>
                      </a:r>
                    </a:p>
                  </a:txBody>
                  <a:tcPr marL="36000" marR="36000" marT="35999" marB="35999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12296" name="Immagine 8">
            <a:extLst>
              <a:ext uri="{FF2B5EF4-FFF2-40B4-BE49-F238E27FC236}">
                <a16:creationId xmlns:a16="http://schemas.microsoft.com/office/drawing/2014/main" id="{951120FE-AF11-483D-2007-F32A965890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198438"/>
            <a:ext cx="5153025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7" name="Immagine 1">
            <a:extLst>
              <a:ext uri="{FF2B5EF4-FFF2-40B4-BE49-F238E27FC236}">
                <a16:creationId xmlns:a16="http://schemas.microsoft.com/office/drawing/2014/main" id="{E84B12C6-7235-DD1C-40DE-6D83D0D705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350" y="1897063"/>
            <a:ext cx="873125" cy="957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testo 8">
            <a:extLst>
              <a:ext uri="{FF2B5EF4-FFF2-40B4-BE49-F238E27FC236}">
                <a16:creationId xmlns:a16="http://schemas.microsoft.com/office/drawing/2014/main" id="{4F69F484-6EF7-AC98-9744-8368852A824E}"/>
              </a:ext>
            </a:extLst>
          </p:cNvPr>
          <p:cNvSpPr txBox="1">
            <a:spLocks/>
          </p:cNvSpPr>
          <p:nvPr/>
        </p:nvSpPr>
        <p:spPr>
          <a:xfrm>
            <a:off x="285750" y="1357313"/>
            <a:ext cx="8501063" cy="285750"/>
          </a:xfrm>
          <a:prstGeom prst="rect">
            <a:avLst/>
          </a:prstGeom>
          <a:solidFill>
            <a:srgbClr val="553F28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eaLnBrk="1" hangingPunct="1">
              <a:spcBef>
                <a:spcPct val="20000"/>
              </a:spcBef>
              <a:defRPr/>
            </a:pPr>
            <a:r>
              <a:rPr lang="it-IT" sz="1400" b="1" dirty="0">
                <a:solidFill>
                  <a:srgbClr val="FFFFFF"/>
                </a:solidFill>
                <a:latin typeface="Arial" charset="0"/>
                <a:cs typeface="Arial" charset="0"/>
              </a:rPr>
              <a:t>INCLUSO NEL PREZZO</a:t>
            </a:r>
          </a:p>
        </p:txBody>
      </p:sp>
      <p:sp>
        <p:nvSpPr>
          <p:cNvPr id="13315" name="Segnaposto numero diapositiva 7">
            <a:extLst>
              <a:ext uri="{FF2B5EF4-FFF2-40B4-BE49-F238E27FC236}">
                <a16:creationId xmlns:a16="http://schemas.microsoft.com/office/drawing/2014/main" id="{3E0CA123-A177-9BCB-8948-24F47FD55C9D}"/>
              </a:ext>
            </a:extLst>
          </p:cNvPr>
          <p:cNvSpPr txBox="1">
            <a:spLocks noGrp="1"/>
          </p:cNvSpPr>
          <p:nvPr/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E0A3203E-0B6F-4A45-AE2A-2F4CC3CE44DE}" type="slidenum">
              <a:rPr lang="it-IT" altLang="it-IT" sz="1200">
                <a:solidFill>
                  <a:srgbClr val="898989"/>
                </a:solidFill>
              </a:rPr>
              <a:pPr algn="r" eaLnBrk="1" hangingPunct="1">
                <a:spcBef>
                  <a:spcPct val="0"/>
                </a:spcBef>
                <a:buFontTx/>
                <a:buNone/>
              </a:pPr>
              <a:t>8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sp>
        <p:nvSpPr>
          <p:cNvPr id="13316" name="Rettangolo 9">
            <a:extLst>
              <a:ext uri="{FF2B5EF4-FFF2-40B4-BE49-F238E27FC236}">
                <a16:creationId xmlns:a16="http://schemas.microsoft.com/office/drawing/2014/main" id="{74A1CB76-55FC-AA0E-C1D8-2B931BA724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313" y="3365500"/>
            <a:ext cx="8280400" cy="249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br>
              <a:rPr lang="it-IT" altLang="it-IT" sz="1200">
                <a:latin typeface="Arial" panose="020B0604020202020204" pitchFamily="34" charset="0"/>
              </a:rPr>
            </a:br>
            <a:r>
              <a:rPr lang="it-IT" altLang="it-IT" sz="1200" b="1">
                <a:latin typeface="Arial" panose="020B0604020202020204" pitchFamily="34" charset="0"/>
              </a:rPr>
              <a:t>1 – ACCEDETE alla vostra area riservata  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it-IT" altLang="it-IT" sz="1200" b="1">
              <a:latin typeface="Arial" panose="020B0604020202020204" pitchFamily="34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it-IT" altLang="it-IT" sz="1200" b="1">
                <a:latin typeface="Arial" panose="020B0604020202020204" pitchFamily="34" charset="0"/>
              </a:rPr>
              <a:t>2 – FILTRATE I CV ricevuti per parametri chiave 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it-IT" altLang="it-IT" sz="1200" b="1">
              <a:latin typeface="Arial" panose="020B0604020202020204" pitchFamily="34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it-IT" altLang="it-IT" sz="1200" b="1">
                <a:latin typeface="Arial" panose="020B0604020202020204" pitchFamily="34" charset="0"/>
              </a:rPr>
              <a:t>3 – CLASSIFICATE I CV IN LINEA/NON IN LINEA con clic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it-IT" altLang="it-IT" sz="1200" b="1">
              <a:latin typeface="Arial" panose="020B0604020202020204" pitchFamily="34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it-IT" altLang="it-IT" sz="1200" b="1">
                <a:latin typeface="Arial" panose="020B0604020202020204" pitchFamily="34" charset="0"/>
              </a:rPr>
              <a:t>4 – INIZIATE SUBITO I COLLOQUI DI SELEZIONE!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it-IT" altLang="it-IT" sz="1200">
                <a:latin typeface="Arial" panose="020B0604020202020204" pitchFamily="34" charset="0"/>
              </a:rPr>
              <a:t>Hrfinder, pensato e ottimizzato per le specifiche necessità dei più esigenti recruiters,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it-IT" altLang="it-IT" sz="1200">
                <a:latin typeface="Arial" panose="020B0604020202020204" pitchFamily="34" charset="0"/>
              </a:rPr>
              <a:t>è attualmente utilizzato, nella sua versione più completa, da tutti i consulenti di Moda Research.</a:t>
            </a:r>
            <a:endParaRPr lang="it-IT" altLang="it-IT" sz="1200" b="1">
              <a:latin typeface="Arial" panose="020B0604020202020204" pitchFamily="34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it-IT" altLang="it-IT" sz="1200">
              <a:latin typeface="Arial" panose="020B0604020202020204" pitchFamily="34" charset="0"/>
            </a:endParaRPr>
          </a:p>
        </p:txBody>
      </p:sp>
      <p:pic>
        <p:nvPicPr>
          <p:cNvPr id="13317" name="Immagine 9" descr="hrfinder small version.jpg">
            <a:extLst>
              <a:ext uri="{FF2B5EF4-FFF2-40B4-BE49-F238E27FC236}">
                <a16:creationId xmlns:a16="http://schemas.microsoft.com/office/drawing/2014/main" id="{71760954-1D16-91EA-4D1E-B759B4F77C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288" y="2060575"/>
            <a:ext cx="1871662" cy="72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8" name="Rettangolo 11">
            <a:extLst>
              <a:ext uri="{FF2B5EF4-FFF2-40B4-BE49-F238E27FC236}">
                <a16:creationId xmlns:a16="http://schemas.microsoft.com/office/drawing/2014/main" id="{4F0E3AFC-257B-6551-E7F6-A83518A7C6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11450" y="2120900"/>
            <a:ext cx="44418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800" b="1">
                <a:latin typeface="Arial" panose="020B0604020202020204" pitchFamily="34" charset="0"/>
              </a:rPr>
              <a:t>Software per la gestione online dei CV </a:t>
            </a:r>
          </a:p>
        </p:txBody>
      </p:sp>
      <p:pic>
        <p:nvPicPr>
          <p:cNvPr id="13319" name="Immagine 7">
            <a:extLst>
              <a:ext uri="{FF2B5EF4-FFF2-40B4-BE49-F238E27FC236}">
                <a16:creationId xmlns:a16="http://schemas.microsoft.com/office/drawing/2014/main" id="{CB30EC0C-6B9D-6B14-FF2D-E60BDD72E0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198438"/>
            <a:ext cx="5153025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ttangolo 7">
            <a:extLst>
              <a:ext uri="{FF2B5EF4-FFF2-40B4-BE49-F238E27FC236}">
                <a16:creationId xmlns:a16="http://schemas.microsoft.com/office/drawing/2014/main" id="{A30F3015-6B69-DCFE-3E74-0BF10CA7A5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4500" y="1773238"/>
            <a:ext cx="5572125" cy="289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it-IT" altLang="it-IT" sz="2000" b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1800" b="1">
                <a:latin typeface="Arial" panose="020B0604020202020204" pitchFamily="34" charset="0"/>
                <a:cs typeface="Arial" panose="020B0604020202020204" pitchFamily="34" charset="0"/>
              </a:rPr>
              <a:t>MODA RESEARCH SRL - ITALY</a:t>
            </a:r>
            <a:br>
              <a:rPr lang="it-IT" altLang="it-IT" sz="1800" b="1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it-IT" altLang="it-IT" sz="1800" b="1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it-IT" altLang="it-IT" sz="1800" b="1">
                <a:latin typeface="Arial" panose="020B0604020202020204" pitchFamily="34" charset="0"/>
                <a:cs typeface="Arial" panose="020B0604020202020204" pitchFamily="34" charset="0"/>
              </a:rPr>
              <a:t>tel.  + 39 041 5237402</a:t>
            </a:r>
            <a:br>
              <a:rPr lang="it-IT" altLang="it-IT" sz="1800" b="1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it-IT" altLang="it-IT" sz="1800" b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1800" b="1">
                <a:solidFill>
                  <a:srgbClr val="004A82"/>
                </a:solidFill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info@modaresearch.it </a:t>
            </a:r>
            <a:endParaRPr lang="it-IT" altLang="it-IT" sz="1800" b="1">
              <a:solidFill>
                <a:srgbClr val="004A8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it-IT" altLang="it-IT" sz="1800" b="1">
              <a:solidFill>
                <a:srgbClr val="004A8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1800" b="1">
                <a:solidFill>
                  <a:srgbClr val="004A82"/>
                </a:solidFill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www.modaresearch.it</a:t>
            </a:r>
            <a:endParaRPr lang="it-IT" altLang="it-IT" sz="1800" b="1">
              <a:solidFill>
                <a:srgbClr val="004A8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 b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egnaposto testo 8">
            <a:extLst>
              <a:ext uri="{FF2B5EF4-FFF2-40B4-BE49-F238E27FC236}">
                <a16:creationId xmlns:a16="http://schemas.microsoft.com/office/drawing/2014/main" id="{E55334F6-DD6D-7DD7-2D8E-99548867F24B}"/>
              </a:ext>
            </a:extLst>
          </p:cNvPr>
          <p:cNvSpPr txBox="1">
            <a:spLocks/>
          </p:cNvSpPr>
          <p:nvPr/>
        </p:nvSpPr>
        <p:spPr bwMode="auto">
          <a:xfrm>
            <a:off x="285750" y="1357313"/>
            <a:ext cx="8501063" cy="285750"/>
          </a:xfrm>
          <a:prstGeom prst="rect">
            <a:avLst/>
          </a:prstGeom>
          <a:solidFill>
            <a:srgbClr val="553F28"/>
          </a:solidFill>
          <a:ln w="38100" cap="flat" cmpd="sng" algn="ctr">
            <a:solidFill>
              <a:schemeClr val="lt1"/>
            </a:solidFill>
            <a:prstDash val="solid"/>
            <a:miter lim="800000"/>
            <a:headEnd/>
            <a:tailEnd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b="1" cap="small" dirty="0">
                <a:latin typeface="Arial" pitchFamily="34" charset="0"/>
                <a:cs typeface="Arial" pitchFamily="34" charset="0"/>
              </a:rPr>
              <a:t>CONTATTI </a:t>
            </a:r>
          </a:p>
        </p:txBody>
      </p:sp>
      <p:sp>
        <p:nvSpPr>
          <p:cNvPr id="15364" name="Segnaposto numero diapositiva 5">
            <a:extLst>
              <a:ext uri="{FF2B5EF4-FFF2-40B4-BE49-F238E27FC236}">
                <a16:creationId xmlns:a16="http://schemas.microsoft.com/office/drawing/2014/main" id="{458A9B2E-0918-4E89-E9D5-356F222EF6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3D32616-0248-49EA-B15A-95D5B17DCA48}" type="slidenum">
              <a:rPr lang="it-IT" altLang="it-IT" sz="12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9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pic>
        <p:nvPicPr>
          <p:cNvPr id="15365" name="Picture 6">
            <a:hlinkClick r:id="rId4"/>
            <a:extLst>
              <a:ext uri="{FF2B5EF4-FFF2-40B4-BE49-F238E27FC236}">
                <a16:creationId xmlns:a16="http://schemas.microsoft.com/office/drawing/2014/main" id="{99DFBA53-61A6-7DA9-D00E-4F007CC382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4596607"/>
            <a:ext cx="503237" cy="50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6" name="Picture 7">
            <a:hlinkClick r:id="rId6"/>
            <a:extLst>
              <a:ext uri="{FF2B5EF4-FFF2-40B4-BE49-F238E27FC236}">
                <a16:creationId xmlns:a16="http://schemas.microsoft.com/office/drawing/2014/main" id="{6A6CB22E-997C-C0F9-7E82-FD7556748B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9668" y="4599782"/>
            <a:ext cx="527050" cy="52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8" name="Rettangolo 1">
            <a:extLst>
              <a:ext uri="{FF2B5EF4-FFF2-40B4-BE49-F238E27FC236}">
                <a16:creationId xmlns:a16="http://schemas.microsoft.com/office/drawing/2014/main" id="{985A5387-CAB1-B64B-B479-75F06C32A3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5575" y="6092825"/>
            <a:ext cx="8880475" cy="754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it-IT" altLang="it-IT" sz="700">
                <a:latin typeface="Arial" panose="020B0604020202020204" pitchFamily="34" charset="0"/>
              </a:rPr>
              <a:t>MODA RESEARCH srl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it-IT" altLang="it-IT" sz="700">
                <a:latin typeface="Arial" panose="020B0604020202020204" pitchFamily="34" charset="0"/>
              </a:rPr>
              <a:t>Società unipersonale – Sede legale e amministrativa: Santa Croce 764 - 30135 Venezia - Italia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it-IT" altLang="it-IT" sz="700">
                <a:latin typeface="Arial" panose="020B0604020202020204" pitchFamily="34" charset="0"/>
              </a:rPr>
              <a:t>Tel +39 041 52.37.402 - info@modaresearch.it - www.modaresearch.it - modaresearch@pec.it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it-IT" altLang="it-IT" sz="700">
                <a:latin typeface="Arial" panose="020B0604020202020204" pitchFamily="34" charset="0"/>
              </a:rPr>
              <a:t>Aut. Min. Lav. 1434/RS del 03/02/2010 per l'esercizio dell'attività di ricerca e selezione del personale, ai sensi D.Lgs.276/03.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it-IT" altLang="it-IT" sz="700">
                <a:latin typeface="Arial" panose="020B0604020202020204" pitchFamily="34" charset="0"/>
              </a:rPr>
              <a:t>Capitale sociale € 26.000,00 i.v. – P.IVA, C.F. e Reg. Imprese Venezia n. 03775840279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it-IT" altLang="it-IT" sz="800">
              <a:latin typeface="Arial" panose="020B0604020202020204" pitchFamily="34" charset="0"/>
            </a:endParaRPr>
          </a:p>
        </p:txBody>
      </p:sp>
      <p:pic>
        <p:nvPicPr>
          <p:cNvPr id="15369" name="Immagine 10">
            <a:extLst>
              <a:ext uri="{FF2B5EF4-FFF2-40B4-BE49-F238E27FC236}">
                <a16:creationId xmlns:a16="http://schemas.microsoft.com/office/drawing/2014/main" id="{38BB6A8C-06B5-D6EB-868B-835723DC24F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198438"/>
            <a:ext cx="5153025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0" name="Immagine 2">
            <a:hlinkClick r:id="rId9"/>
            <a:extLst>
              <a:ext uri="{FF2B5EF4-FFF2-40B4-BE49-F238E27FC236}">
                <a16:creationId xmlns:a16="http://schemas.microsoft.com/office/drawing/2014/main" id="{4FEE3DE7-5AE8-B63E-163F-ECD940486C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8181" y="4568032"/>
            <a:ext cx="542925" cy="54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CD5CF732035CBB4CBF1424610234F4D7" ma:contentTypeVersion="18" ma:contentTypeDescription="Creare un nuovo documento." ma:contentTypeScope="" ma:versionID="2c1bb1ba875eafa5a4f78e5eb8e4a38a">
  <xsd:schema xmlns:xsd="http://www.w3.org/2001/XMLSchema" xmlns:xs="http://www.w3.org/2001/XMLSchema" xmlns:p="http://schemas.microsoft.com/office/2006/metadata/properties" xmlns:ns2="5f253192-6d52-4b42-927b-874305c045b0" xmlns:ns3="44fb4b9a-db73-4a43-8397-6380796230d5" targetNamespace="http://schemas.microsoft.com/office/2006/metadata/properties" ma:root="true" ma:fieldsID="ef48f13c5ed563f31f2fa1c3c2aa6523" ns2:_="" ns3:_="">
    <xsd:import namespace="5f253192-6d52-4b42-927b-874305c045b0"/>
    <xsd:import namespace="44fb4b9a-db73-4a43-8397-6380796230d5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AutoKeyPoints" minOccurs="0"/>
                <xsd:element ref="ns3:MediaServiceKeyPoints" minOccurs="0"/>
                <xsd:element ref="ns3:MediaServiceLocation" minOccurs="0"/>
                <xsd:element ref="ns3:lcf76f155ced4ddcb4097134ff3c332f" minOccurs="0"/>
                <xsd:element ref="ns2:TaxCatchAll" minOccurs="0"/>
                <xsd:element ref="ns3:MediaServiceObjectDetectorVersions" minOccurs="0"/>
                <xsd:element ref="ns3:MediaServiceSearchProperties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f253192-6d52-4b42-927b-874305c045b0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1bac5343-0d08-49bf-9880-416f939c32b7}" ma:internalName="TaxCatchAll" ma:showField="CatchAllData" ma:web="5f253192-6d52-4b42-927b-874305c045b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4fb4b9a-db73-4a43-8397-6380796230d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Tag immagine" ma:readOnly="false" ma:fieldId="{5cf76f15-5ced-4ddc-b409-7134ff3c332f}" ma:taxonomyMulti="true" ma:sspId="8cfd176f-0079-490d-b922-f298f09082f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5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5f253192-6d52-4b42-927b-874305c045b0" xsi:nil="true"/>
    <lcf76f155ced4ddcb4097134ff3c332f xmlns="44fb4b9a-db73-4a43-8397-6380796230d5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3B5E464-AB0A-4C02-9EE8-7B1EF895CE2D}"/>
</file>

<file path=customXml/itemProps2.xml><?xml version="1.0" encoding="utf-8"?>
<ds:datastoreItem xmlns:ds="http://schemas.openxmlformats.org/officeDocument/2006/customXml" ds:itemID="{71C4EC56-993A-49D9-84EE-A8D430D236ED}">
  <ds:schemaRefs>
    <ds:schemaRef ds:uri="http://schemas.microsoft.com/office/2006/metadata/properties"/>
    <ds:schemaRef ds:uri="http://schemas.microsoft.com/office/infopath/2007/PartnerControls"/>
    <ds:schemaRef ds:uri="5f253192-6d52-4b42-927b-874305c045b0"/>
    <ds:schemaRef ds:uri="44fb4b9a-db73-4a43-8397-6380796230d5"/>
  </ds:schemaRefs>
</ds:datastoreItem>
</file>

<file path=customXml/itemProps3.xml><?xml version="1.0" encoding="utf-8"?>
<ds:datastoreItem xmlns:ds="http://schemas.openxmlformats.org/officeDocument/2006/customXml" ds:itemID="{B34DEE1A-D521-4A25-B23B-52EB8ED83C6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6626</TotalTime>
  <Words>880</Words>
  <Application>Microsoft Office PowerPoint</Application>
  <PresentationFormat>Presentazione su schermo (4:3)</PresentationFormat>
  <Paragraphs>152</Paragraphs>
  <Slides>9</Slides>
  <Notes>2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2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9</vt:i4>
      </vt:variant>
    </vt:vector>
  </HeadingPairs>
  <TitlesOfParts>
    <vt:vector size="12" baseType="lpstr">
      <vt:lpstr>Arial</vt:lpstr>
      <vt:lpstr>Calibri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Alberto Ciriachi</dc:creator>
  <cp:lastModifiedBy>Susanna Betto - MODA RESEARCH</cp:lastModifiedBy>
  <cp:revision>805</cp:revision>
  <cp:lastPrinted>2018-01-15T08:14:35Z</cp:lastPrinted>
  <dcterms:created xsi:type="dcterms:W3CDTF">2009-07-02T07:59:18Z</dcterms:created>
  <dcterms:modified xsi:type="dcterms:W3CDTF">2026-01-12T14:28:13Z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0x010100CD5CF732035CBB4CBF1424610234F4D7</vt:lpwstr>
  </property>
  <property fmtid="{D5CDD505-2E9C-101B-9397-08002B2CF9AE}" pid="3" name="MediaServiceImageTags">
    <vt:lpwstr/>
  </property>
</Properties>
</file>